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447" r:id="rId3"/>
    <p:sldId id="261" r:id="rId4"/>
    <p:sldId id="273" r:id="rId5"/>
    <p:sldId id="364" r:id="rId6"/>
    <p:sldId id="267" r:id="rId7"/>
    <p:sldId id="281" r:id="rId8"/>
    <p:sldId id="290" r:id="rId9"/>
    <p:sldId id="385" r:id="rId10"/>
    <p:sldId id="268" r:id="rId11"/>
    <p:sldId id="449" r:id="rId12"/>
    <p:sldId id="450" r:id="rId13"/>
    <p:sldId id="451" r:id="rId14"/>
    <p:sldId id="383" r:id="rId15"/>
    <p:sldId id="384" r:id="rId16"/>
    <p:sldId id="377" r:id="rId17"/>
    <p:sldId id="379" r:id="rId18"/>
    <p:sldId id="282" r:id="rId19"/>
    <p:sldId id="378" r:id="rId20"/>
    <p:sldId id="380" r:id="rId21"/>
    <p:sldId id="442" r:id="rId22"/>
    <p:sldId id="269" r:id="rId23"/>
    <p:sldId id="289" r:id="rId24"/>
    <p:sldId id="279" r:id="rId25"/>
    <p:sldId id="280" r:id="rId26"/>
    <p:sldId id="286" r:id="rId27"/>
    <p:sldId id="287" r:id="rId28"/>
    <p:sldId id="291" r:id="rId29"/>
    <p:sldId id="292" r:id="rId30"/>
    <p:sldId id="293" r:id="rId31"/>
    <p:sldId id="294" r:id="rId32"/>
    <p:sldId id="295" r:id="rId33"/>
    <p:sldId id="311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7" r:id="rId45"/>
    <p:sldId id="348" r:id="rId46"/>
    <p:sldId id="349" r:id="rId47"/>
    <p:sldId id="334" r:id="rId48"/>
    <p:sldId id="331" r:id="rId49"/>
    <p:sldId id="332" r:id="rId50"/>
    <p:sldId id="333" r:id="rId51"/>
    <p:sldId id="335" r:id="rId52"/>
    <p:sldId id="312" r:id="rId53"/>
    <p:sldId id="350" r:id="rId54"/>
    <p:sldId id="351" r:id="rId55"/>
    <p:sldId id="352" r:id="rId56"/>
    <p:sldId id="353" r:id="rId57"/>
    <p:sldId id="354" r:id="rId58"/>
    <p:sldId id="355" r:id="rId59"/>
    <p:sldId id="361" r:id="rId60"/>
    <p:sldId id="362" r:id="rId61"/>
    <p:sldId id="363" r:id="rId62"/>
    <p:sldId id="356" r:id="rId63"/>
    <p:sldId id="357" r:id="rId64"/>
    <p:sldId id="358" r:id="rId65"/>
    <p:sldId id="359" r:id="rId66"/>
    <p:sldId id="270" r:id="rId67"/>
    <p:sldId id="433" r:id="rId68"/>
    <p:sldId id="434" r:id="rId69"/>
    <p:sldId id="437" r:id="rId70"/>
    <p:sldId id="438" r:id="rId71"/>
    <p:sldId id="440" r:id="rId72"/>
    <p:sldId id="436" r:id="rId73"/>
    <p:sldId id="366" r:id="rId74"/>
    <p:sldId id="367" r:id="rId75"/>
    <p:sldId id="368" r:id="rId76"/>
    <p:sldId id="448" r:id="rId77"/>
    <p:sldId id="453" r:id="rId78"/>
    <p:sldId id="454" r:id="rId79"/>
    <p:sldId id="272" r:id="rId80"/>
    <p:sldId id="365" r:id="rId81"/>
    <p:sldId id="285" r:id="rId82"/>
    <p:sldId id="446" r:id="rId83"/>
    <p:sldId id="266" r:id="rId84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7BA"/>
    <a:srgbClr val="B4C6E7"/>
    <a:srgbClr val="D9E1F2"/>
    <a:srgbClr val="4A96D2"/>
    <a:srgbClr val="00B0F0"/>
    <a:srgbClr val="363373"/>
    <a:srgbClr val="222A35"/>
    <a:srgbClr val="E8EBF0"/>
    <a:srgbClr val="FF7F00"/>
    <a:srgbClr val="D4B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6429" autoAdjust="0"/>
  </p:normalViewPr>
  <p:slideViewPr>
    <p:cSldViewPr snapToGrid="0">
      <p:cViewPr varScale="1">
        <p:scale>
          <a:sx n="86" d="100"/>
          <a:sy n="86" d="100"/>
        </p:scale>
        <p:origin x="1349" y="7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14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FD0A7-5533-474C-B4F2-DEBD1CB60A11}" type="doc">
      <dgm:prSet loTypeId="urn:microsoft.com/office/officeart/2005/8/layout/vList3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0B283B9-B4BA-4F5E-BF3F-855FD450C5CF}" type="asst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solidFill>
                <a:schemeClr val="accent1">
                  <a:lumMod val="50000"/>
                </a:schemeClr>
              </a:solidFill>
            </a:rPr>
            <a:t>관리자 페이지</a:t>
          </a:r>
        </a:p>
      </dgm:t>
    </dgm:pt>
    <dgm:pt modelId="{64396F5E-3A3E-4272-AD5C-57E5C0E9DC99}" type="par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D0DC6B59-E823-4355-BF90-81EB60E6F809}" type="sib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EC1C7247-A83E-409B-897F-2C78EB58180A}">
      <dgm:prSet custT="1"/>
      <dgm:spPr/>
      <dgm:t>
        <a:bodyPr/>
        <a:lstStyle/>
        <a:p>
          <a:pPr latinLnBrk="1"/>
          <a:r>
            <a:rPr lang="ko-KR" altLang="en-US" sz="1700" dirty="0"/>
            <a:t>통계관리</a:t>
          </a:r>
        </a:p>
      </dgm:t>
    </dgm:pt>
    <dgm:pt modelId="{1CADB95E-5719-485F-8E97-96D5159F823E}" type="sib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D81817D6-073F-4AC5-AB85-449BB7F91E30}" type="par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A97DC326-3E40-473A-A552-266264CC1279}">
      <dgm:prSet custT="1"/>
      <dgm:spPr/>
      <dgm:t>
        <a:bodyPr/>
        <a:lstStyle/>
        <a:p>
          <a:pPr latinLnBrk="1"/>
          <a:r>
            <a:rPr lang="ko-KR" altLang="en-US" sz="1700" dirty="0"/>
            <a:t>게시판관리</a:t>
          </a:r>
        </a:p>
      </dgm:t>
    </dgm:pt>
    <dgm:pt modelId="{8B71F29B-EAE2-4343-A5E8-42E7E534D3E2}" type="sibTrans" cxnId="{10D15860-24D6-4AC1-A52B-CBAFB185B3EC}">
      <dgm:prSet/>
      <dgm:spPr/>
      <dgm:t>
        <a:bodyPr/>
        <a:lstStyle/>
        <a:p>
          <a:pPr latinLnBrk="1"/>
          <a:endParaRPr lang="ko-KR" altLang="en-US"/>
        </a:p>
      </dgm:t>
    </dgm:pt>
    <dgm:pt modelId="{3F7146B9-7D9B-4900-BD85-FDA896A94807}" type="parTrans" cxnId="{10D15860-24D6-4AC1-A52B-CBAFB185B3EC}">
      <dgm:prSet/>
      <dgm:spPr/>
      <dgm:t>
        <a:bodyPr/>
        <a:lstStyle/>
        <a:p>
          <a:pPr latinLnBrk="1"/>
          <a:endParaRPr lang="ko-KR" altLang="en-US"/>
        </a:p>
      </dgm:t>
    </dgm:pt>
    <dgm:pt modelId="{DF3E675C-2DC8-4A92-9975-9BB5257A8621}">
      <dgm:prSet phldrT="[텍스트]" custT="1"/>
      <dgm:spPr/>
      <dgm:t>
        <a:bodyPr/>
        <a:lstStyle/>
        <a:p>
          <a:pPr latinLnBrk="1"/>
          <a:r>
            <a:rPr lang="ko-KR" altLang="en-US" sz="1700" dirty="0"/>
            <a:t>회원관리</a:t>
          </a:r>
        </a:p>
      </dgm:t>
    </dgm:pt>
    <dgm:pt modelId="{A59DC3CB-0F8F-4C2E-9620-30D6D42A9A5D}" type="sib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A7B2E004-4078-41C5-88AB-22BC9A8D4FE4}" type="par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88B6F808-B550-43F1-9486-CC13A105EB06}">
      <dgm:prSet phldrT="[텍스트]" custT="1"/>
      <dgm:spPr/>
      <dgm:t>
        <a:bodyPr/>
        <a:lstStyle/>
        <a:p>
          <a:pPr latinLnBrk="1"/>
          <a:r>
            <a:rPr lang="ko-KR" altLang="en-US" sz="1700" dirty="0"/>
            <a:t>운전자관리</a:t>
          </a:r>
        </a:p>
      </dgm:t>
    </dgm:pt>
    <dgm:pt modelId="{379B10E9-8DB8-4E48-AC5A-490EF2CCA684}" type="sib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C586B068-9340-4195-8FC8-42D7D4AC4F90}" type="par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81234F9D-6A26-4AA5-AD0A-0CBE5F43C599}">
      <dgm:prSet phldrT="[텍스트]" custT="1"/>
      <dgm:spPr/>
      <dgm:t>
        <a:bodyPr/>
        <a:lstStyle/>
        <a:p>
          <a:pPr latinLnBrk="1"/>
          <a:r>
            <a:rPr lang="ko-KR" altLang="en-US" sz="1700" dirty="0"/>
            <a:t>차량관리</a:t>
          </a:r>
        </a:p>
      </dgm:t>
    </dgm:pt>
    <dgm:pt modelId="{6C2BB3BE-CEAC-4EDD-BAFC-0902B32141FB}" type="sib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A58B5C8C-3AF9-445B-8237-FF2BA33974B4}" type="par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AEC6F562-A945-481C-B347-142E9C01E51F}" type="pres">
      <dgm:prSet presAssocID="{EC2FD0A7-5533-474C-B4F2-DEBD1CB60A11}" presName="linearFlow" presStyleCnt="0">
        <dgm:presLayoutVars>
          <dgm:dir/>
          <dgm:resizeHandles val="exact"/>
        </dgm:presLayoutVars>
      </dgm:prSet>
      <dgm:spPr/>
    </dgm:pt>
    <dgm:pt modelId="{15585749-5864-4EA1-ABC6-8B3DB18F6203}" type="pres">
      <dgm:prSet presAssocID="{50B283B9-B4BA-4F5E-BF3F-855FD450C5CF}" presName="composite" presStyleCnt="0"/>
      <dgm:spPr/>
    </dgm:pt>
    <dgm:pt modelId="{F86721D3-E1BC-4B03-901D-FC1DFD15280F}" type="pres">
      <dgm:prSet presAssocID="{50B283B9-B4BA-4F5E-BF3F-855FD450C5CF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F91B25-97D3-46B9-B825-DE0B31A31759}" type="pres">
      <dgm:prSet presAssocID="{50B283B9-B4BA-4F5E-BF3F-855FD450C5CF}" presName="txShp" presStyleLbl="asst0" presStyleIdx="0" presStyleCnt="1" custScaleX="70037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15EB7F05-A350-4054-816E-1AB31E040611}" type="presOf" srcId="{A97DC326-3E40-473A-A552-266264CC1279}" destId="{4FF91B25-97D3-46B9-B825-DE0B31A31759}" srcOrd="0" destOrd="4" presId="urn:microsoft.com/office/officeart/2005/8/layout/vList3"/>
    <dgm:cxn modelId="{D84F3F1F-7331-4535-8823-C69A63BC56AB}" type="presOf" srcId="{81234F9D-6A26-4AA5-AD0A-0CBE5F43C599}" destId="{4FF91B25-97D3-46B9-B825-DE0B31A31759}" srcOrd="0" destOrd="1" presId="urn:microsoft.com/office/officeart/2005/8/layout/vList3"/>
    <dgm:cxn modelId="{9407EC27-F53D-47D9-B73B-E6522F1B0F24}" type="presOf" srcId="{EC2FD0A7-5533-474C-B4F2-DEBD1CB60A11}" destId="{AEC6F562-A945-481C-B347-142E9C01E51F}" srcOrd="0" destOrd="0" presId="urn:microsoft.com/office/officeart/2005/8/layout/vList3"/>
    <dgm:cxn modelId="{845D3036-AA55-47B0-8494-3E8788C0C00C}" type="presOf" srcId="{88B6F808-B550-43F1-9486-CC13A105EB06}" destId="{4FF91B25-97D3-46B9-B825-DE0B31A31759}" srcOrd="0" destOrd="2" presId="urn:microsoft.com/office/officeart/2005/8/layout/vList3"/>
    <dgm:cxn modelId="{CD63885C-1FBE-42F3-85D9-73CF42B9A4EA}" type="presOf" srcId="{DF3E675C-2DC8-4A92-9975-9BB5257A8621}" destId="{4FF91B25-97D3-46B9-B825-DE0B31A31759}" srcOrd="0" destOrd="3" presId="urn:microsoft.com/office/officeart/2005/8/layout/vList3"/>
    <dgm:cxn modelId="{10D15860-24D6-4AC1-A52B-CBAFB185B3EC}" srcId="{50B283B9-B4BA-4F5E-BF3F-855FD450C5CF}" destId="{A97DC326-3E40-473A-A552-266264CC1279}" srcOrd="3" destOrd="0" parTransId="{3F7146B9-7D9B-4900-BD85-FDA896A94807}" sibTransId="{8B71F29B-EAE2-4343-A5E8-42E7E534D3E2}"/>
    <dgm:cxn modelId="{AB52284C-EF03-4BAC-B0AC-7B5832663AE7}" type="presOf" srcId="{50B283B9-B4BA-4F5E-BF3F-855FD450C5CF}" destId="{4FF91B25-97D3-46B9-B825-DE0B31A31759}" srcOrd="0" destOrd="0" presId="urn:microsoft.com/office/officeart/2005/8/layout/vList3"/>
    <dgm:cxn modelId="{3B6C9C4F-D84F-451D-8B84-3045DC003949}" srcId="{50B283B9-B4BA-4F5E-BF3F-855FD450C5CF}" destId="{81234F9D-6A26-4AA5-AD0A-0CBE5F43C599}" srcOrd="0" destOrd="0" parTransId="{A58B5C8C-3AF9-445B-8237-FF2BA33974B4}" sibTransId="{6C2BB3BE-CEAC-4EDD-BAFC-0902B32141FB}"/>
    <dgm:cxn modelId="{14FCEB82-2469-4208-95B0-16838642F207}" srcId="{EC2FD0A7-5533-474C-B4F2-DEBD1CB60A11}" destId="{50B283B9-B4BA-4F5E-BF3F-855FD450C5CF}" srcOrd="0" destOrd="0" parTransId="{64396F5E-3A3E-4272-AD5C-57E5C0E9DC99}" sibTransId="{D0DC6B59-E823-4355-BF90-81EB60E6F809}"/>
    <dgm:cxn modelId="{5DF85FB1-B21F-4B04-A719-92BE29CF309C}" type="presOf" srcId="{EC1C7247-A83E-409B-897F-2C78EB58180A}" destId="{4FF91B25-97D3-46B9-B825-DE0B31A31759}" srcOrd="0" destOrd="5" presId="urn:microsoft.com/office/officeart/2005/8/layout/vList3"/>
    <dgm:cxn modelId="{00C5D3BC-7A0C-4474-9ADF-A780FD1FF8F9}" srcId="{50B283B9-B4BA-4F5E-BF3F-855FD450C5CF}" destId="{EC1C7247-A83E-409B-897F-2C78EB58180A}" srcOrd="4" destOrd="0" parTransId="{D81817D6-073F-4AC5-AB85-449BB7F91E30}" sibTransId="{1CADB95E-5719-485F-8E97-96D5159F823E}"/>
    <dgm:cxn modelId="{96D0F0DA-DF0B-425E-BAEB-3D2CE77A4484}" srcId="{50B283B9-B4BA-4F5E-BF3F-855FD450C5CF}" destId="{88B6F808-B550-43F1-9486-CC13A105EB06}" srcOrd="1" destOrd="0" parTransId="{C586B068-9340-4195-8FC8-42D7D4AC4F90}" sibTransId="{379B10E9-8DB8-4E48-AC5A-490EF2CCA684}"/>
    <dgm:cxn modelId="{D26B7FFF-DF84-4297-AA6F-5800EFC31B15}" srcId="{50B283B9-B4BA-4F5E-BF3F-855FD450C5CF}" destId="{DF3E675C-2DC8-4A92-9975-9BB5257A8621}" srcOrd="2" destOrd="0" parTransId="{A7B2E004-4078-41C5-88AB-22BC9A8D4FE4}" sibTransId="{A59DC3CB-0F8F-4C2E-9620-30D6D42A9A5D}"/>
    <dgm:cxn modelId="{7B484863-4811-4C29-BF37-6473E7FE23BA}" type="presParOf" srcId="{AEC6F562-A945-481C-B347-142E9C01E51F}" destId="{15585749-5864-4EA1-ABC6-8B3DB18F6203}" srcOrd="0" destOrd="0" presId="urn:microsoft.com/office/officeart/2005/8/layout/vList3"/>
    <dgm:cxn modelId="{C19E2697-1284-472E-80BE-D09822AA9ECC}" type="presParOf" srcId="{15585749-5864-4EA1-ABC6-8B3DB18F6203}" destId="{F86721D3-E1BC-4B03-901D-FC1DFD15280F}" srcOrd="0" destOrd="0" presId="urn:microsoft.com/office/officeart/2005/8/layout/vList3"/>
    <dgm:cxn modelId="{A0786887-5356-4226-8506-02D2FC40A6E9}" type="presParOf" srcId="{15585749-5864-4EA1-ABC6-8B3DB18F6203}" destId="{4FF91B25-97D3-46B9-B825-DE0B31A317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2FD0A7-5533-474C-B4F2-DEBD1CB60A11}" type="doc">
      <dgm:prSet loTypeId="urn:microsoft.com/office/officeart/2005/8/layout/vList3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0B283B9-B4BA-4F5E-BF3F-855FD450C5CF}" type="asst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solidFill>
                <a:schemeClr val="accent1">
                  <a:lumMod val="50000"/>
                </a:schemeClr>
              </a:solidFill>
            </a:rPr>
            <a:t>장애인 페이지</a:t>
          </a:r>
        </a:p>
      </dgm:t>
    </dgm:pt>
    <dgm:pt modelId="{64396F5E-3A3E-4272-AD5C-57E5C0E9DC99}" type="par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D0DC6B59-E823-4355-BF90-81EB60E6F809}" type="sib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D16D52C4-5B63-4EE6-8CA4-16DD5F774794}">
      <dgm:prSet/>
      <dgm:spPr/>
      <dgm:t>
        <a:bodyPr/>
        <a:lstStyle/>
        <a:p>
          <a:pPr latinLnBrk="1"/>
          <a:r>
            <a:rPr lang="ko-KR" altLang="en-US" sz="1700" dirty="0"/>
            <a:t>불만게시판</a:t>
          </a:r>
        </a:p>
      </dgm:t>
    </dgm:pt>
    <dgm:pt modelId="{7FF338DC-4736-4DD3-B72E-4E30C9467AF3}" type="sibTrans" cxnId="{CA025895-F4BE-4245-AA2D-F5BDD064C5FE}">
      <dgm:prSet/>
      <dgm:spPr/>
      <dgm:t>
        <a:bodyPr/>
        <a:lstStyle/>
        <a:p>
          <a:pPr latinLnBrk="1"/>
          <a:endParaRPr lang="ko-KR" altLang="en-US"/>
        </a:p>
      </dgm:t>
    </dgm:pt>
    <dgm:pt modelId="{F49756DB-4F80-4CD3-A5E1-7CEE07E07897}" type="parTrans" cxnId="{CA025895-F4BE-4245-AA2D-F5BDD064C5FE}">
      <dgm:prSet/>
      <dgm:spPr/>
      <dgm:t>
        <a:bodyPr/>
        <a:lstStyle/>
        <a:p>
          <a:pPr latinLnBrk="1"/>
          <a:endParaRPr lang="ko-KR" altLang="en-US"/>
        </a:p>
      </dgm:t>
    </dgm:pt>
    <dgm:pt modelId="{EC1C7247-A83E-409B-897F-2C78EB58180A}">
      <dgm:prSet/>
      <dgm:spPr/>
      <dgm:t>
        <a:bodyPr/>
        <a:lstStyle/>
        <a:p>
          <a:pPr latinLnBrk="1"/>
          <a:r>
            <a:rPr lang="ko-KR" altLang="en-US" sz="1700" dirty="0"/>
            <a:t>공지사항</a:t>
          </a:r>
        </a:p>
      </dgm:t>
    </dgm:pt>
    <dgm:pt modelId="{1CADB95E-5719-485F-8E97-96D5159F823E}" type="sib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D81817D6-073F-4AC5-AB85-449BB7F91E30}" type="par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A97DC326-3E40-473A-A552-266264CC1279}">
      <dgm:prSet/>
      <dgm:spPr/>
      <dgm:t>
        <a:bodyPr/>
        <a:lstStyle/>
        <a:p>
          <a:pPr latinLnBrk="1"/>
          <a:r>
            <a:rPr lang="ko-KR" altLang="en-US" sz="1700" dirty="0"/>
            <a:t>이용내역</a:t>
          </a:r>
        </a:p>
      </dgm:t>
    </dgm:pt>
    <dgm:pt modelId="{8B71F29B-EAE2-4343-A5E8-42E7E534D3E2}" type="sibTrans" cxnId="{10D15860-24D6-4AC1-A52B-CBAFB185B3EC}">
      <dgm:prSet/>
      <dgm:spPr/>
      <dgm:t>
        <a:bodyPr/>
        <a:lstStyle/>
        <a:p>
          <a:pPr latinLnBrk="1"/>
          <a:endParaRPr lang="ko-KR" altLang="en-US"/>
        </a:p>
      </dgm:t>
    </dgm:pt>
    <dgm:pt modelId="{3F7146B9-7D9B-4900-BD85-FDA896A94807}" type="parTrans" cxnId="{10D15860-24D6-4AC1-A52B-CBAFB185B3EC}">
      <dgm:prSet/>
      <dgm:spPr/>
      <dgm:t>
        <a:bodyPr/>
        <a:lstStyle/>
        <a:p>
          <a:pPr latinLnBrk="1"/>
          <a:endParaRPr lang="ko-KR" altLang="en-US"/>
        </a:p>
      </dgm:t>
    </dgm:pt>
    <dgm:pt modelId="{DF3E675C-2DC8-4A92-9975-9BB5257A8621}">
      <dgm:prSet phldrT="[텍스트]"/>
      <dgm:spPr/>
      <dgm:t>
        <a:bodyPr/>
        <a:lstStyle/>
        <a:p>
          <a:pPr latinLnBrk="1"/>
          <a:r>
            <a:rPr lang="ko-KR" altLang="en-US" sz="1700" dirty="0"/>
            <a:t>예약확인</a:t>
          </a:r>
        </a:p>
      </dgm:t>
    </dgm:pt>
    <dgm:pt modelId="{A59DC3CB-0F8F-4C2E-9620-30D6D42A9A5D}" type="sib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A7B2E004-4078-41C5-88AB-22BC9A8D4FE4}" type="par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88B6F808-B550-43F1-9486-CC13A105EB06}">
      <dgm:prSet phldrT="[텍스트]"/>
      <dgm:spPr/>
      <dgm:t>
        <a:bodyPr/>
        <a:lstStyle/>
        <a:p>
          <a:pPr latinLnBrk="1"/>
          <a:r>
            <a:rPr lang="ko-KR" altLang="en-US" sz="1700" dirty="0"/>
            <a:t>예약신청</a:t>
          </a:r>
        </a:p>
      </dgm:t>
    </dgm:pt>
    <dgm:pt modelId="{379B10E9-8DB8-4E48-AC5A-490EF2CCA684}" type="sib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C586B068-9340-4195-8FC8-42D7D4AC4F90}" type="par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81234F9D-6A26-4AA5-AD0A-0CBE5F43C599}">
      <dgm:prSet phldrT="[텍스트]"/>
      <dgm:spPr/>
      <dgm:t>
        <a:bodyPr/>
        <a:lstStyle/>
        <a:p>
          <a:pPr latinLnBrk="1"/>
          <a:r>
            <a:rPr lang="ko-KR" altLang="en-US" sz="1700" dirty="0"/>
            <a:t>예약안내</a:t>
          </a:r>
        </a:p>
      </dgm:t>
    </dgm:pt>
    <dgm:pt modelId="{6C2BB3BE-CEAC-4EDD-BAFC-0902B32141FB}" type="sib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A58B5C8C-3AF9-445B-8237-FF2BA33974B4}" type="par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AEC6F562-A945-481C-B347-142E9C01E51F}" type="pres">
      <dgm:prSet presAssocID="{EC2FD0A7-5533-474C-B4F2-DEBD1CB60A11}" presName="linearFlow" presStyleCnt="0">
        <dgm:presLayoutVars>
          <dgm:dir/>
          <dgm:resizeHandles val="exact"/>
        </dgm:presLayoutVars>
      </dgm:prSet>
      <dgm:spPr/>
    </dgm:pt>
    <dgm:pt modelId="{15585749-5864-4EA1-ABC6-8B3DB18F6203}" type="pres">
      <dgm:prSet presAssocID="{50B283B9-B4BA-4F5E-BF3F-855FD450C5CF}" presName="composite" presStyleCnt="0"/>
      <dgm:spPr/>
    </dgm:pt>
    <dgm:pt modelId="{F86721D3-E1BC-4B03-901D-FC1DFD15280F}" type="pres">
      <dgm:prSet presAssocID="{50B283B9-B4BA-4F5E-BF3F-855FD450C5CF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F91B25-97D3-46B9-B825-DE0B31A31759}" type="pres">
      <dgm:prSet presAssocID="{50B283B9-B4BA-4F5E-BF3F-855FD450C5CF}" presName="txShp" presStyleLbl="asst0" presStyleIdx="0" presStyleCnt="1" custScaleX="73916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FAA4AA20-3874-4A46-A275-F331D3D56F52}" type="presOf" srcId="{50B283B9-B4BA-4F5E-BF3F-855FD450C5CF}" destId="{4FF91B25-97D3-46B9-B825-DE0B31A31759}" srcOrd="0" destOrd="0" presId="urn:microsoft.com/office/officeart/2005/8/layout/vList3"/>
    <dgm:cxn modelId="{10D15860-24D6-4AC1-A52B-CBAFB185B3EC}" srcId="{50B283B9-B4BA-4F5E-BF3F-855FD450C5CF}" destId="{A97DC326-3E40-473A-A552-266264CC1279}" srcOrd="3" destOrd="0" parTransId="{3F7146B9-7D9B-4900-BD85-FDA896A94807}" sibTransId="{8B71F29B-EAE2-4343-A5E8-42E7E534D3E2}"/>
    <dgm:cxn modelId="{ED72E561-6875-49D5-AD06-57BAD933D961}" type="presOf" srcId="{88B6F808-B550-43F1-9486-CC13A105EB06}" destId="{4FF91B25-97D3-46B9-B825-DE0B31A31759}" srcOrd="0" destOrd="2" presId="urn:microsoft.com/office/officeart/2005/8/layout/vList3"/>
    <dgm:cxn modelId="{DBB3666D-903C-4659-958F-5A4FBA172E17}" type="presOf" srcId="{DF3E675C-2DC8-4A92-9975-9BB5257A8621}" destId="{4FF91B25-97D3-46B9-B825-DE0B31A31759}" srcOrd="0" destOrd="3" presId="urn:microsoft.com/office/officeart/2005/8/layout/vList3"/>
    <dgm:cxn modelId="{5B63864E-87F9-40D9-8DF7-3432CB641975}" type="presOf" srcId="{EC1C7247-A83E-409B-897F-2C78EB58180A}" destId="{4FF91B25-97D3-46B9-B825-DE0B31A31759}" srcOrd="0" destOrd="5" presId="urn:microsoft.com/office/officeart/2005/8/layout/vList3"/>
    <dgm:cxn modelId="{3B6C9C4F-D84F-451D-8B84-3045DC003949}" srcId="{50B283B9-B4BA-4F5E-BF3F-855FD450C5CF}" destId="{81234F9D-6A26-4AA5-AD0A-0CBE5F43C599}" srcOrd="0" destOrd="0" parTransId="{A58B5C8C-3AF9-445B-8237-FF2BA33974B4}" sibTransId="{6C2BB3BE-CEAC-4EDD-BAFC-0902B32141FB}"/>
    <dgm:cxn modelId="{F1955B59-624F-47B0-94FE-C193C413A19C}" type="presOf" srcId="{A97DC326-3E40-473A-A552-266264CC1279}" destId="{4FF91B25-97D3-46B9-B825-DE0B31A31759}" srcOrd="0" destOrd="4" presId="urn:microsoft.com/office/officeart/2005/8/layout/vList3"/>
    <dgm:cxn modelId="{14FCEB82-2469-4208-95B0-16838642F207}" srcId="{EC2FD0A7-5533-474C-B4F2-DEBD1CB60A11}" destId="{50B283B9-B4BA-4F5E-BF3F-855FD450C5CF}" srcOrd="0" destOrd="0" parTransId="{64396F5E-3A3E-4272-AD5C-57E5C0E9DC99}" sibTransId="{D0DC6B59-E823-4355-BF90-81EB60E6F809}"/>
    <dgm:cxn modelId="{CA025895-F4BE-4245-AA2D-F5BDD064C5FE}" srcId="{50B283B9-B4BA-4F5E-BF3F-855FD450C5CF}" destId="{D16D52C4-5B63-4EE6-8CA4-16DD5F774794}" srcOrd="5" destOrd="0" parTransId="{F49756DB-4F80-4CD3-A5E1-7CEE07E07897}" sibTransId="{7FF338DC-4736-4DD3-B72E-4E30C9467AF3}"/>
    <dgm:cxn modelId="{90D9F4AA-9BF8-49A4-8640-2371A8A53A4B}" type="presOf" srcId="{D16D52C4-5B63-4EE6-8CA4-16DD5F774794}" destId="{4FF91B25-97D3-46B9-B825-DE0B31A31759}" srcOrd="0" destOrd="6" presId="urn:microsoft.com/office/officeart/2005/8/layout/vList3"/>
    <dgm:cxn modelId="{00C5D3BC-7A0C-4474-9ADF-A780FD1FF8F9}" srcId="{50B283B9-B4BA-4F5E-BF3F-855FD450C5CF}" destId="{EC1C7247-A83E-409B-897F-2C78EB58180A}" srcOrd="4" destOrd="0" parTransId="{D81817D6-073F-4AC5-AB85-449BB7F91E30}" sibTransId="{1CADB95E-5719-485F-8E97-96D5159F823E}"/>
    <dgm:cxn modelId="{96D0F0DA-DF0B-425E-BAEB-3D2CE77A4484}" srcId="{50B283B9-B4BA-4F5E-BF3F-855FD450C5CF}" destId="{88B6F808-B550-43F1-9486-CC13A105EB06}" srcOrd="1" destOrd="0" parTransId="{C586B068-9340-4195-8FC8-42D7D4AC4F90}" sibTransId="{379B10E9-8DB8-4E48-AC5A-490EF2CCA684}"/>
    <dgm:cxn modelId="{3FE323E8-F487-4BB7-AD66-8DDCDC952335}" type="presOf" srcId="{EC2FD0A7-5533-474C-B4F2-DEBD1CB60A11}" destId="{AEC6F562-A945-481C-B347-142E9C01E51F}" srcOrd="0" destOrd="0" presId="urn:microsoft.com/office/officeart/2005/8/layout/vList3"/>
    <dgm:cxn modelId="{B6C312EF-3E64-44E0-8E24-8BD1601C17FA}" type="presOf" srcId="{81234F9D-6A26-4AA5-AD0A-0CBE5F43C599}" destId="{4FF91B25-97D3-46B9-B825-DE0B31A31759}" srcOrd="0" destOrd="1" presId="urn:microsoft.com/office/officeart/2005/8/layout/vList3"/>
    <dgm:cxn modelId="{D26B7FFF-DF84-4297-AA6F-5800EFC31B15}" srcId="{50B283B9-B4BA-4F5E-BF3F-855FD450C5CF}" destId="{DF3E675C-2DC8-4A92-9975-9BB5257A8621}" srcOrd="2" destOrd="0" parTransId="{A7B2E004-4078-41C5-88AB-22BC9A8D4FE4}" sibTransId="{A59DC3CB-0F8F-4C2E-9620-30D6D42A9A5D}"/>
    <dgm:cxn modelId="{71063CFD-2977-414E-86E1-F3E90DBBB98A}" type="presParOf" srcId="{AEC6F562-A945-481C-B347-142E9C01E51F}" destId="{15585749-5864-4EA1-ABC6-8B3DB18F6203}" srcOrd="0" destOrd="0" presId="urn:microsoft.com/office/officeart/2005/8/layout/vList3"/>
    <dgm:cxn modelId="{EE5BF835-D1E7-4A10-96EC-F66949A2B082}" type="presParOf" srcId="{15585749-5864-4EA1-ABC6-8B3DB18F6203}" destId="{F86721D3-E1BC-4B03-901D-FC1DFD15280F}" srcOrd="0" destOrd="0" presId="urn:microsoft.com/office/officeart/2005/8/layout/vList3"/>
    <dgm:cxn modelId="{CA092FDE-4CF2-4210-B57B-3FD6548376A0}" type="presParOf" srcId="{15585749-5864-4EA1-ABC6-8B3DB18F6203}" destId="{4FF91B25-97D3-46B9-B825-DE0B31A317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2FD0A7-5533-474C-B4F2-DEBD1CB60A11}" type="doc">
      <dgm:prSet loTypeId="urn:microsoft.com/office/officeart/2005/8/layout/vList3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0B283B9-B4BA-4F5E-BF3F-855FD450C5CF}" type="asst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solidFill>
                <a:schemeClr val="accent1">
                  <a:lumMod val="50000"/>
                </a:schemeClr>
              </a:solidFill>
            </a:rPr>
            <a:t>운전자 페이지</a:t>
          </a:r>
          <a:endParaRPr lang="en-US" altLang="ko-KR" sz="2200" b="1" dirty="0">
            <a:solidFill>
              <a:schemeClr val="accent1">
                <a:lumMod val="50000"/>
              </a:schemeClr>
            </a:solidFill>
          </a:endParaRPr>
        </a:p>
        <a:p>
          <a:pPr latinLnBrk="1"/>
          <a:endParaRPr lang="ko-KR" altLang="en-US" sz="1200" dirty="0"/>
        </a:p>
      </dgm:t>
    </dgm:pt>
    <dgm:pt modelId="{64396F5E-3A3E-4272-AD5C-57E5C0E9DC99}" type="par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D0DC6B59-E823-4355-BF90-81EB60E6F809}" type="sibTrans" cxnId="{14FCEB82-2469-4208-95B0-16838642F207}">
      <dgm:prSet/>
      <dgm:spPr/>
      <dgm:t>
        <a:bodyPr/>
        <a:lstStyle/>
        <a:p>
          <a:pPr latinLnBrk="1"/>
          <a:endParaRPr lang="ko-KR" altLang="en-US"/>
        </a:p>
      </dgm:t>
    </dgm:pt>
    <dgm:pt modelId="{81234F9D-6A26-4AA5-AD0A-0CBE5F43C59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차량정보</a:t>
          </a:r>
        </a:p>
      </dgm:t>
    </dgm:pt>
    <dgm:pt modelId="{A58B5C8C-3AF9-445B-8237-FF2BA33974B4}" type="par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6C2BB3BE-CEAC-4EDD-BAFC-0902B32141FB}" type="sibTrans" cxnId="{3B6C9C4F-D84F-451D-8B84-3045DC003949}">
      <dgm:prSet/>
      <dgm:spPr/>
      <dgm:t>
        <a:bodyPr/>
        <a:lstStyle/>
        <a:p>
          <a:pPr latinLnBrk="1"/>
          <a:endParaRPr lang="ko-KR" altLang="en-US"/>
        </a:p>
      </dgm:t>
    </dgm:pt>
    <dgm:pt modelId="{88B6F808-B550-43F1-9486-CC13A105EB06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주행기록</a:t>
          </a:r>
        </a:p>
      </dgm:t>
    </dgm:pt>
    <dgm:pt modelId="{C586B068-9340-4195-8FC8-42D7D4AC4F90}" type="par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379B10E9-8DB8-4E48-AC5A-490EF2CCA684}" type="sibTrans" cxnId="{96D0F0DA-DF0B-425E-BAEB-3D2CE77A4484}">
      <dgm:prSet/>
      <dgm:spPr/>
      <dgm:t>
        <a:bodyPr/>
        <a:lstStyle/>
        <a:p>
          <a:pPr latinLnBrk="1"/>
          <a:endParaRPr lang="ko-KR" altLang="en-US"/>
        </a:p>
      </dgm:t>
    </dgm:pt>
    <dgm:pt modelId="{DF3E675C-2DC8-4A92-9975-9BB5257A862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예약현황</a:t>
          </a:r>
        </a:p>
      </dgm:t>
    </dgm:pt>
    <dgm:pt modelId="{A7B2E004-4078-41C5-88AB-22BC9A8D4FE4}" type="par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A59DC3CB-0F8F-4C2E-9620-30D6D42A9A5D}" type="sibTrans" cxnId="{D26B7FFF-DF84-4297-AA6F-5800EFC31B15}">
      <dgm:prSet/>
      <dgm:spPr/>
      <dgm:t>
        <a:bodyPr/>
        <a:lstStyle/>
        <a:p>
          <a:pPr latinLnBrk="1"/>
          <a:endParaRPr lang="ko-KR" altLang="en-US"/>
        </a:p>
      </dgm:t>
    </dgm:pt>
    <dgm:pt modelId="{EC1C7247-A83E-409B-897F-2C78EB58180A}">
      <dgm:prSet custT="1"/>
      <dgm:spPr/>
      <dgm:t>
        <a:bodyPr/>
        <a:lstStyle/>
        <a:p>
          <a:pPr latinLnBrk="1"/>
          <a:r>
            <a:rPr lang="ko-KR" altLang="en-US" sz="1800" dirty="0"/>
            <a:t>공지사항</a:t>
          </a:r>
        </a:p>
      </dgm:t>
    </dgm:pt>
    <dgm:pt modelId="{D81817D6-073F-4AC5-AB85-449BB7F91E30}" type="par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1CADB95E-5719-485F-8E97-96D5159F823E}" type="sibTrans" cxnId="{00C5D3BC-7A0C-4474-9ADF-A780FD1FF8F9}">
      <dgm:prSet/>
      <dgm:spPr/>
      <dgm:t>
        <a:bodyPr/>
        <a:lstStyle/>
        <a:p>
          <a:pPr latinLnBrk="1"/>
          <a:endParaRPr lang="ko-KR" altLang="en-US"/>
        </a:p>
      </dgm:t>
    </dgm:pt>
    <dgm:pt modelId="{AEC6F562-A945-481C-B347-142E9C01E51F}" type="pres">
      <dgm:prSet presAssocID="{EC2FD0A7-5533-474C-B4F2-DEBD1CB60A11}" presName="linearFlow" presStyleCnt="0">
        <dgm:presLayoutVars>
          <dgm:dir/>
          <dgm:resizeHandles val="exact"/>
        </dgm:presLayoutVars>
      </dgm:prSet>
      <dgm:spPr/>
    </dgm:pt>
    <dgm:pt modelId="{15585749-5864-4EA1-ABC6-8B3DB18F6203}" type="pres">
      <dgm:prSet presAssocID="{50B283B9-B4BA-4F5E-BF3F-855FD450C5CF}" presName="composite" presStyleCnt="0"/>
      <dgm:spPr/>
    </dgm:pt>
    <dgm:pt modelId="{F86721D3-E1BC-4B03-901D-FC1DFD15280F}" type="pres">
      <dgm:prSet presAssocID="{50B283B9-B4BA-4F5E-BF3F-855FD450C5CF}" presName="imgShp" presStyleLbl="fgImgPlace1" presStyleIdx="0" presStyleCnt="1" custLinFactNeighborX="-93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F91B25-97D3-46B9-B825-DE0B31A31759}" type="pres">
      <dgm:prSet presAssocID="{50B283B9-B4BA-4F5E-BF3F-855FD450C5CF}" presName="txShp" presStyleLbl="asst0" presStyleIdx="0" presStyleCnt="1" custScaleX="73862" custLinFactNeighborX="6837">
        <dgm:presLayoutVars>
          <dgm:bulletEnabled val="1"/>
        </dgm:presLayoutVars>
      </dgm:prSet>
      <dgm:spPr/>
    </dgm:pt>
  </dgm:ptLst>
  <dgm:cxnLst>
    <dgm:cxn modelId="{CBE9860B-8107-4590-98FF-833D93CDCA62}" type="presOf" srcId="{81234F9D-6A26-4AA5-AD0A-0CBE5F43C599}" destId="{4FF91B25-97D3-46B9-B825-DE0B31A31759}" srcOrd="0" destOrd="1" presId="urn:microsoft.com/office/officeart/2005/8/layout/vList3"/>
    <dgm:cxn modelId="{E4BCD122-38D1-4F09-8C4D-F10D270D4119}" type="presOf" srcId="{88B6F808-B550-43F1-9486-CC13A105EB06}" destId="{4FF91B25-97D3-46B9-B825-DE0B31A31759}" srcOrd="0" destOrd="2" presId="urn:microsoft.com/office/officeart/2005/8/layout/vList3"/>
    <dgm:cxn modelId="{E0050E2B-116B-4A2A-8295-CC6AE6FA2E28}" type="presOf" srcId="{50B283B9-B4BA-4F5E-BF3F-855FD450C5CF}" destId="{4FF91B25-97D3-46B9-B825-DE0B31A31759}" srcOrd="0" destOrd="0" presId="urn:microsoft.com/office/officeart/2005/8/layout/vList3"/>
    <dgm:cxn modelId="{C9495431-5EE3-4CA5-A22D-E86363DCB2B9}" type="presOf" srcId="{DF3E675C-2DC8-4A92-9975-9BB5257A8621}" destId="{4FF91B25-97D3-46B9-B825-DE0B31A31759}" srcOrd="0" destOrd="3" presId="urn:microsoft.com/office/officeart/2005/8/layout/vList3"/>
    <dgm:cxn modelId="{EC1A2960-0E9C-48E2-8C9B-6974416B99C4}" type="presOf" srcId="{EC1C7247-A83E-409B-897F-2C78EB58180A}" destId="{4FF91B25-97D3-46B9-B825-DE0B31A31759}" srcOrd="0" destOrd="4" presId="urn:microsoft.com/office/officeart/2005/8/layout/vList3"/>
    <dgm:cxn modelId="{3B6C9C4F-D84F-451D-8B84-3045DC003949}" srcId="{50B283B9-B4BA-4F5E-BF3F-855FD450C5CF}" destId="{81234F9D-6A26-4AA5-AD0A-0CBE5F43C599}" srcOrd="0" destOrd="0" parTransId="{A58B5C8C-3AF9-445B-8237-FF2BA33974B4}" sibTransId="{6C2BB3BE-CEAC-4EDD-BAFC-0902B32141FB}"/>
    <dgm:cxn modelId="{14FCEB82-2469-4208-95B0-16838642F207}" srcId="{EC2FD0A7-5533-474C-B4F2-DEBD1CB60A11}" destId="{50B283B9-B4BA-4F5E-BF3F-855FD450C5CF}" srcOrd="0" destOrd="0" parTransId="{64396F5E-3A3E-4272-AD5C-57E5C0E9DC99}" sibTransId="{D0DC6B59-E823-4355-BF90-81EB60E6F809}"/>
    <dgm:cxn modelId="{41F2EE95-DDB2-4F5C-9729-D9DB30F0C5F1}" type="presOf" srcId="{EC2FD0A7-5533-474C-B4F2-DEBD1CB60A11}" destId="{AEC6F562-A945-481C-B347-142E9C01E51F}" srcOrd="0" destOrd="0" presId="urn:microsoft.com/office/officeart/2005/8/layout/vList3"/>
    <dgm:cxn modelId="{00C5D3BC-7A0C-4474-9ADF-A780FD1FF8F9}" srcId="{50B283B9-B4BA-4F5E-BF3F-855FD450C5CF}" destId="{EC1C7247-A83E-409B-897F-2C78EB58180A}" srcOrd="3" destOrd="0" parTransId="{D81817D6-073F-4AC5-AB85-449BB7F91E30}" sibTransId="{1CADB95E-5719-485F-8E97-96D5159F823E}"/>
    <dgm:cxn modelId="{96D0F0DA-DF0B-425E-BAEB-3D2CE77A4484}" srcId="{50B283B9-B4BA-4F5E-BF3F-855FD450C5CF}" destId="{88B6F808-B550-43F1-9486-CC13A105EB06}" srcOrd="1" destOrd="0" parTransId="{C586B068-9340-4195-8FC8-42D7D4AC4F90}" sibTransId="{379B10E9-8DB8-4E48-AC5A-490EF2CCA684}"/>
    <dgm:cxn modelId="{D26B7FFF-DF84-4297-AA6F-5800EFC31B15}" srcId="{50B283B9-B4BA-4F5E-BF3F-855FD450C5CF}" destId="{DF3E675C-2DC8-4A92-9975-9BB5257A8621}" srcOrd="2" destOrd="0" parTransId="{A7B2E004-4078-41C5-88AB-22BC9A8D4FE4}" sibTransId="{A59DC3CB-0F8F-4C2E-9620-30D6D42A9A5D}"/>
    <dgm:cxn modelId="{FC01F0CF-5920-40D9-AFAB-A0623E6B5BA4}" type="presParOf" srcId="{AEC6F562-A945-481C-B347-142E9C01E51F}" destId="{15585749-5864-4EA1-ABC6-8B3DB18F6203}" srcOrd="0" destOrd="0" presId="urn:microsoft.com/office/officeart/2005/8/layout/vList3"/>
    <dgm:cxn modelId="{D621D9BF-2FA8-42B7-AB64-8974088F4E21}" type="presParOf" srcId="{15585749-5864-4EA1-ABC6-8B3DB18F6203}" destId="{F86721D3-E1BC-4B03-901D-FC1DFD15280F}" srcOrd="0" destOrd="0" presId="urn:microsoft.com/office/officeart/2005/8/layout/vList3"/>
    <dgm:cxn modelId="{F26409A0-FEBD-451A-ACD9-C934BE3D57E2}" type="presParOf" srcId="{15585749-5864-4EA1-ABC6-8B3DB18F6203}" destId="{4FF91B25-97D3-46B9-B825-DE0B31A317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91B25-97D3-46B9-B825-DE0B31A31759}">
      <dsp:nvSpPr>
        <dsp:cNvPr id="0" name=""/>
        <dsp:cNvSpPr/>
      </dsp:nvSpPr>
      <dsp:spPr>
        <a:xfrm rot="10800000">
          <a:off x="3775418" y="1243113"/>
          <a:ext cx="4388390" cy="315646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1913" tIns="83820" rIns="156464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accent1">
                  <a:lumMod val="50000"/>
                </a:schemeClr>
              </a:solidFill>
            </a:rPr>
            <a:t>관리자 페이지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차량관리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운전자관리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회원관리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게시판관리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통계관리</a:t>
          </a:r>
        </a:p>
      </dsp:txBody>
      <dsp:txXfrm rot="10800000">
        <a:off x="4564534" y="1243113"/>
        <a:ext cx="3599274" cy="3156464"/>
      </dsp:txXfrm>
    </dsp:sp>
    <dsp:sp modelId="{F86721D3-E1BC-4B03-901D-FC1DFD15280F}">
      <dsp:nvSpPr>
        <dsp:cNvPr id="0" name=""/>
        <dsp:cNvSpPr/>
      </dsp:nvSpPr>
      <dsp:spPr>
        <a:xfrm>
          <a:off x="1258472" y="1243113"/>
          <a:ext cx="3156464" cy="31564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91B25-97D3-46B9-B825-DE0B31A31759}">
      <dsp:nvSpPr>
        <dsp:cNvPr id="0" name=""/>
        <dsp:cNvSpPr/>
      </dsp:nvSpPr>
      <dsp:spPr>
        <a:xfrm rot="10800000">
          <a:off x="3593130" y="1243113"/>
          <a:ext cx="4631441" cy="315646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1913" tIns="83820" rIns="156464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accent1">
                  <a:lumMod val="50000"/>
                </a:schemeClr>
              </a:solidFill>
            </a:rPr>
            <a:t>장애인 페이지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예약안내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예약신청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예약확인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이용내역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공지사항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불만게시판</a:t>
          </a:r>
        </a:p>
      </dsp:txBody>
      <dsp:txXfrm rot="10800000">
        <a:off x="4382246" y="1243113"/>
        <a:ext cx="3842325" cy="3156464"/>
      </dsp:txXfrm>
    </dsp:sp>
    <dsp:sp modelId="{F86721D3-E1BC-4B03-901D-FC1DFD15280F}">
      <dsp:nvSpPr>
        <dsp:cNvPr id="0" name=""/>
        <dsp:cNvSpPr/>
      </dsp:nvSpPr>
      <dsp:spPr>
        <a:xfrm>
          <a:off x="1197710" y="1243113"/>
          <a:ext cx="3156464" cy="31564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91B25-97D3-46B9-B825-DE0B31A31759}">
      <dsp:nvSpPr>
        <dsp:cNvPr id="0" name=""/>
        <dsp:cNvSpPr/>
      </dsp:nvSpPr>
      <dsp:spPr>
        <a:xfrm rot="10800000">
          <a:off x="4024061" y="1243113"/>
          <a:ext cx="4628058" cy="315646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1913" tIns="83820" rIns="156464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accent1">
                  <a:lumMod val="50000"/>
                </a:schemeClr>
              </a:solidFill>
            </a:rPr>
            <a:t>운전자 페이지</a:t>
          </a:r>
          <a:endParaRPr lang="en-US" altLang="ko-KR" sz="2200" b="1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차량정보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주행기록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예약현황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공지사항</a:t>
          </a:r>
        </a:p>
      </dsp:txBody>
      <dsp:txXfrm rot="10800000">
        <a:off x="4813177" y="1243113"/>
        <a:ext cx="3838942" cy="3156464"/>
      </dsp:txXfrm>
    </dsp:sp>
    <dsp:sp modelId="{F86721D3-E1BC-4B03-901D-FC1DFD15280F}">
      <dsp:nvSpPr>
        <dsp:cNvPr id="0" name=""/>
        <dsp:cNvSpPr/>
      </dsp:nvSpPr>
      <dsp:spPr>
        <a:xfrm>
          <a:off x="902006" y="1243113"/>
          <a:ext cx="3156464" cy="31564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CAEB0-BCE2-473A-8C55-B2FCAE60AC3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C33B2-4EFD-4D0D-8D10-C700A27C9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37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F821C-C15E-4B67-8FAA-F562F16DA0AE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E23E7-6092-4CBB-B17D-94720DC1E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9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E23E7-6092-4CBB-B17D-94720DC1E6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4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E23E7-6092-4CBB-B17D-94720DC1E62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0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 userDrawn="1"/>
        </p:nvGrpSpPr>
        <p:grpSpPr>
          <a:xfrm>
            <a:off x="4013200" y="5574118"/>
            <a:ext cx="1879600" cy="2223682"/>
            <a:chOff x="4013200" y="5574118"/>
            <a:chExt cx="1879600" cy="2223682"/>
          </a:xfrm>
        </p:grpSpPr>
        <p:sp>
          <p:nvSpPr>
            <p:cNvPr id="54" name="다이아몬드 53"/>
            <p:cNvSpPr/>
            <p:nvPr/>
          </p:nvSpPr>
          <p:spPr>
            <a:xfrm>
              <a:off x="4013200" y="5918200"/>
              <a:ext cx="1879600" cy="1879600"/>
            </a:xfrm>
            <a:prstGeom prst="diamond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다이아몬드 54"/>
            <p:cNvSpPr/>
            <p:nvPr/>
          </p:nvSpPr>
          <p:spPr>
            <a:xfrm>
              <a:off x="4191000" y="5574118"/>
              <a:ext cx="1524000" cy="1524000"/>
            </a:xfrm>
            <a:prstGeom prst="diamond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 userDrawn="1"/>
        </p:nvGrpSpPr>
        <p:grpSpPr>
          <a:xfrm>
            <a:off x="-1374265" y="2895600"/>
            <a:ext cx="12654530" cy="3989826"/>
            <a:chOff x="-1374265" y="2895600"/>
            <a:chExt cx="12654530" cy="3989826"/>
          </a:xfrm>
        </p:grpSpPr>
        <p:sp>
          <p:nvSpPr>
            <p:cNvPr id="57" name="직각 삼각형 56"/>
            <p:cNvSpPr/>
            <p:nvPr/>
          </p:nvSpPr>
          <p:spPr>
            <a:xfrm>
              <a:off x="0" y="4294909"/>
              <a:ext cx="2623127" cy="2563091"/>
            </a:xfrm>
            <a:prstGeom prst="rtTriangle">
              <a:avLst/>
            </a:prstGeom>
            <a:pattFill prst="diagBrick">
              <a:fgClr>
                <a:schemeClr val="accent1">
                  <a:lumMod val="75000"/>
                </a:schemeClr>
              </a:fgClr>
              <a:bgClr>
                <a:srgbClr val="222A3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각 삼각형 57"/>
            <p:cNvSpPr/>
            <p:nvPr/>
          </p:nvSpPr>
          <p:spPr>
            <a:xfrm flipH="1">
              <a:off x="7282873" y="4294909"/>
              <a:ext cx="2623127" cy="2563091"/>
            </a:xfrm>
            <a:prstGeom prst="rtTriangle">
              <a:avLst/>
            </a:prstGeom>
            <a:pattFill prst="diagBrick">
              <a:fgClr>
                <a:schemeClr val="accent1">
                  <a:lumMod val="75000"/>
                </a:schemeClr>
              </a:fgClr>
              <a:bgClr>
                <a:srgbClr val="222A3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-1374265" y="2895600"/>
              <a:ext cx="12654530" cy="3989826"/>
              <a:chOff x="-1374265" y="2895600"/>
              <a:chExt cx="12654530" cy="3989826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-1374265" y="2895600"/>
                <a:ext cx="12654530" cy="3989826"/>
                <a:chOff x="-1359238" y="2895600"/>
                <a:chExt cx="12654530" cy="3989826"/>
              </a:xfrm>
            </p:grpSpPr>
            <p:sp>
              <p:nvSpPr>
                <p:cNvPr id="64" name="평행 사변형 63"/>
                <p:cNvSpPr/>
                <p:nvPr/>
              </p:nvSpPr>
              <p:spPr>
                <a:xfrm>
                  <a:off x="6203487" y="2895600"/>
                  <a:ext cx="5091805" cy="3962400"/>
                </a:xfrm>
                <a:prstGeom prst="parallelogram">
                  <a:avLst>
                    <a:gd name="adj" fmla="val 100607"/>
                  </a:avLst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평행 사변형 64"/>
                <p:cNvSpPr/>
                <p:nvPr/>
              </p:nvSpPr>
              <p:spPr>
                <a:xfrm flipH="1">
                  <a:off x="-1359238" y="2923026"/>
                  <a:ext cx="5091805" cy="3962400"/>
                </a:xfrm>
                <a:prstGeom prst="parallelogram">
                  <a:avLst>
                    <a:gd name="adj" fmla="val 100607"/>
                  </a:avLst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>
                <a:off x="1158318" y="4329154"/>
                <a:ext cx="7589365" cy="1749286"/>
                <a:chOff x="1752601" y="4850134"/>
                <a:chExt cx="7589365" cy="1749286"/>
              </a:xfrm>
            </p:grpSpPr>
            <p:cxnSp>
              <p:nvCxnSpPr>
                <p:cNvPr id="62" name="직선 연결선 61"/>
                <p:cNvCxnSpPr/>
                <p:nvPr/>
              </p:nvCxnSpPr>
              <p:spPr>
                <a:xfrm>
                  <a:off x="1752601" y="4850134"/>
                  <a:ext cx="1757577" cy="1749286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 flipH="1">
                  <a:off x="7584389" y="4850134"/>
                  <a:ext cx="1757577" cy="1749286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6" name="그룹 65"/>
          <p:cNvGrpSpPr/>
          <p:nvPr userDrawn="1"/>
        </p:nvGrpSpPr>
        <p:grpSpPr>
          <a:xfrm>
            <a:off x="2819400" y="-2548495"/>
            <a:ext cx="4267200" cy="4634470"/>
            <a:chOff x="2819400" y="-2548495"/>
            <a:chExt cx="4267200" cy="4634470"/>
          </a:xfrm>
        </p:grpSpPr>
        <p:sp>
          <p:nvSpPr>
            <p:cNvPr id="67" name="다이아몬드 66"/>
            <p:cNvSpPr/>
            <p:nvPr/>
          </p:nvSpPr>
          <p:spPr>
            <a:xfrm>
              <a:off x="2819400" y="-2181225"/>
              <a:ext cx="4267200" cy="4267200"/>
            </a:xfrm>
            <a:prstGeom prst="diamond">
              <a:avLst/>
            </a:prstGeom>
            <a:noFill/>
            <a:ln w="165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다이아몬드 67"/>
            <p:cNvSpPr/>
            <p:nvPr/>
          </p:nvSpPr>
          <p:spPr>
            <a:xfrm>
              <a:off x="3376136" y="-1624489"/>
              <a:ext cx="3153728" cy="3153728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다이아몬드 68"/>
            <p:cNvSpPr/>
            <p:nvPr/>
          </p:nvSpPr>
          <p:spPr>
            <a:xfrm>
              <a:off x="3089275" y="-2548495"/>
              <a:ext cx="3727450" cy="3727450"/>
            </a:xfrm>
            <a:prstGeom prst="diamond">
              <a:avLst/>
            </a:prstGeom>
            <a:noFill/>
            <a:ln w="127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1692381" y="395479"/>
            <a:ext cx="6521239" cy="1974071"/>
            <a:chOff x="1460711" y="599594"/>
            <a:chExt cx="6521239" cy="1974071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1460711" y="599594"/>
              <a:ext cx="1499991" cy="1974071"/>
              <a:chOff x="1924050" y="599594"/>
              <a:chExt cx="1499991" cy="1974071"/>
            </a:xfrm>
          </p:grpSpPr>
          <p:grpSp>
            <p:nvGrpSpPr>
              <p:cNvPr id="45" name="그룹 44"/>
              <p:cNvGrpSpPr/>
              <p:nvPr userDrawn="1"/>
            </p:nvGrpSpPr>
            <p:grpSpPr>
              <a:xfrm flipH="1">
                <a:off x="2240861" y="599594"/>
                <a:ext cx="1183180" cy="1296216"/>
                <a:chOff x="6149869" y="599594"/>
                <a:chExt cx="1183180" cy="1296216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6149869" y="599594"/>
                  <a:ext cx="1183180" cy="1296216"/>
                  <a:chOff x="6149869" y="599594"/>
                  <a:chExt cx="1183180" cy="1296216"/>
                </a:xfrm>
              </p:grpSpPr>
              <p:cxnSp>
                <p:nvCxnSpPr>
                  <p:cNvPr id="48" name="직선 연결선 47"/>
                  <p:cNvCxnSpPr/>
                  <p:nvPr/>
                </p:nvCxnSpPr>
                <p:spPr>
                  <a:xfrm flipH="1">
                    <a:off x="6149869" y="599594"/>
                    <a:ext cx="1183180" cy="1177599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/>
                  <p:cNvCxnSpPr/>
                  <p:nvPr/>
                </p:nvCxnSpPr>
                <p:spPr>
                  <a:xfrm>
                    <a:off x="6265269" y="1361199"/>
                    <a:ext cx="537145" cy="534611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다이아몬드 46"/>
                <p:cNvSpPr/>
                <p:nvPr/>
              </p:nvSpPr>
              <p:spPr>
                <a:xfrm>
                  <a:off x="6645264" y="1303524"/>
                  <a:ext cx="418818" cy="418818"/>
                </a:xfrm>
                <a:prstGeom prst="diamond">
                  <a:avLst/>
                </a:prstGeom>
                <a:solidFill>
                  <a:srgbClr val="00B0F0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다이아몬드 69"/>
              <p:cNvSpPr/>
              <p:nvPr userDrawn="1"/>
            </p:nvSpPr>
            <p:spPr>
              <a:xfrm>
                <a:off x="1924050" y="1125865"/>
                <a:ext cx="1447800" cy="1447800"/>
              </a:xfrm>
              <a:prstGeom prst="diamond">
                <a:avLst/>
              </a:prstGeom>
              <a:noFill/>
              <a:ln w="1270">
                <a:gradFill>
                  <a:gsLst>
                    <a:gs pos="97000">
                      <a:srgbClr val="00B0F0"/>
                    </a:gs>
                    <a:gs pos="33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 userDrawn="1"/>
          </p:nvGrpSpPr>
          <p:grpSpPr>
            <a:xfrm>
              <a:off x="6481960" y="599594"/>
              <a:ext cx="1499990" cy="1974071"/>
              <a:chOff x="6481960" y="599594"/>
              <a:chExt cx="1499990" cy="1974071"/>
            </a:xfrm>
          </p:grpSpPr>
          <p:grpSp>
            <p:nvGrpSpPr>
              <p:cNvPr id="40" name="그룹 39"/>
              <p:cNvGrpSpPr/>
              <p:nvPr userDrawn="1"/>
            </p:nvGrpSpPr>
            <p:grpSpPr>
              <a:xfrm>
                <a:off x="6481960" y="599594"/>
                <a:ext cx="1183180" cy="1296216"/>
                <a:chOff x="6149869" y="599594"/>
                <a:chExt cx="1183180" cy="1296216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6149869" y="599594"/>
                  <a:ext cx="1183180" cy="1296216"/>
                  <a:chOff x="6149869" y="599594"/>
                  <a:chExt cx="1183180" cy="1296216"/>
                </a:xfrm>
              </p:grpSpPr>
              <p:cxnSp>
                <p:nvCxnSpPr>
                  <p:cNvPr id="43" name="직선 연결선 42"/>
                  <p:cNvCxnSpPr/>
                  <p:nvPr/>
                </p:nvCxnSpPr>
                <p:spPr>
                  <a:xfrm flipH="1">
                    <a:off x="6149869" y="599594"/>
                    <a:ext cx="1183180" cy="1177599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6265269" y="1361199"/>
                    <a:ext cx="537145" cy="534611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다이아몬드 41"/>
                <p:cNvSpPr/>
                <p:nvPr/>
              </p:nvSpPr>
              <p:spPr>
                <a:xfrm>
                  <a:off x="6645264" y="1303524"/>
                  <a:ext cx="418818" cy="418818"/>
                </a:xfrm>
                <a:prstGeom prst="diamond">
                  <a:avLst/>
                </a:prstGeom>
                <a:solidFill>
                  <a:srgbClr val="00B0F0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다이아몬드 70"/>
              <p:cNvSpPr/>
              <p:nvPr userDrawn="1"/>
            </p:nvSpPr>
            <p:spPr>
              <a:xfrm>
                <a:off x="6534150" y="1125865"/>
                <a:ext cx="1447800" cy="1447800"/>
              </a:xfrm>
              <a:prstGeom prst="diamond">
                <a:avLst/>
              </a:prstGeom>
              <a:noFill/>
              <a:ln w="1270">
                <a:gradFill>
                  <a:gsLst>
                    <a:gs pos="97000">
                      <a:srgbClr val="00B0F0"/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직사각형 71"/>
          <p:cNvSpPr/>
          <p:nvPr userDrawn="1"/>
        </p:nvSpPr>
        <p:spPr>
          <a:xfrm>
            <a:off x="-1238250" y="-3225800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 userDrawn="1"/>
        </p:nvSpPr>
        <p:spPr>
          <a:xfrm>
            <a:off x="-1238250" y="6858000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 userDrawn="1"/>
        </p:nvSpPr>
        <p:spPr>
          <a:xfrm>
            <a:off x="-2210707" y="-1222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 userDrawn="1"/>
        </p:nvSpPr>
        <p:spPr>
          <a:xfrm>
            <a:off x="9906000" y="-1222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4891087" y="4867275"/>
            <a:ext cx="123826" cy="919415"/>
            <a:chOff x="4891087" y="4761447"/>
            <a:chExt cx="123826" cy="919415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4953000" y="4761447"/>
              <a:ext cx="0" cy="715151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다이아몬드 77"/>
            <p:cNvSpPr/>
            <p:nvPr/>
          </p:nvSpPr>
          <p:spPr>
            <a:xfrm>
              <a:off x="4891087" y="5557036"/>
              <a:ext cx="123826" cy="123826"/>
            </a:xfrm>
            <a:prstGeom prst="diamond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29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4E1F-7DB5-4511-BB4B-D86C68EBAABD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4013200" y="-1283736"/>
            <a:ext cx="1879600" cy="2223682"/>
            <a:chOff x="4013200" y="5574118"/>
            <a:chExt cx="1879600" cy="2223682"/>
          </a:xfrm>
        </p:grpSpPr>
        <p:sp>
          <p:nvSpPr>
            <p:cNvPr id="8" name="다이아몬드 7"/>
            <p:cNvSpPr/>
            <p:nvPr/>
          </p:nvSpPr>
          <p:spPr>
            <a:xfrm>
              <a:off x="4013200" y="5918200"/>
              <a:ext cx="1879600" cy="1879600"/>
            </a:xfrm>
            <a:prstGeom prst="diamond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4191000" y="5574118"/>
              <a:ext cx="1524000" cy="1524000"/>
            </a:xfrm>
            <a:prstGeom prst="diamond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 flipV="1">
            <a:off x="-1374265" y="0"/>
            <a:ext cx="12654530" cy="3989826"/>
            <a:chOff x="-1374265" y="2895600"/>
            <a:chExt cx="12654530" cy="3989826"/>
          </a:xfrm>
        </p:grpSpPr>
        <p:sp>
          <p:nvSpPr>
            <p:cNvPr id="11" name="직각 삼각형 10"/>
            <p:cNvSpPr/>
            <p:nvPr/>
          </p:nvSpPr>
          <p:spPr>
            <a:xfrm>
              <a:off x="0" y="4294909"/>
              <a:ext cx="2623127" cy="2563091"/>
            </a:xfrm>
            <a:prstGeom prst="rtTriangle">
              <a:avLst/>
            </a:prstGeom>
            <a:pattFill prst="diagBrick">
              <a:fgClr>
                <a:schemeClr val="accent1">
                  <a:lumMod val="75000"/>
                </a:schemeClr>
              </a:fgClr>
              <a:bgClr>
                <a:srgbClr val="222A3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7282873" y="4294909"/>
              <a:ext cx="2623127" cy="2563091"/>
            </a:xfrm>
            <a:prstGeom prst="rtTriangle">
              <a:avLst/>
            </a:prstGeom>
            <a:pattFill prst="diagBrick">
              <a:fgClr>
                <a:schemeClr val="accent1">
                  <a:lumMod val="75000"/>
                </a:schemeClr>
              </a:fgClr>
              <a:bgClr>
                <a:srgbClr val="222A3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-1374265" y="2895600"/>
              <a:ext cx="12654530" cy="3989826"/>
              <a:chOff x="-1374265" y="2895600"/>
              <a:chExt cx="12654530" cy="398982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374265" y="2895600"/>
                <a:ext cx="12654530" cy="3989826"/>
                <a:chOff x="-1359238" y="2895600"/>
                <a:chExt cx="12654530" cy="3989826"/>
              </a:xfrm>
            </p:grpSpPr>
            <p:sp>
              <p:nvSpPr>
                <p:cNvPr id="18" name="평행 사변형 17"/>
                <p:cNvSpPr/>
                <p:nvPr/>
              </p:nvSpPr>
              <p:spPr>
                <a:xfrm>
                  <a:off x="6203487" y="2895600"/>
                  <a:ext cx="5091805" cy="3962400"/>
                </a:xfrm>
                <a:prstGeom prst="parallelogram">
                  <a:avLst>
                    <a:gd name="adj" fmla="val 100607"/>
                  </a:avLst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평행 사변형 18"/>
                <p:cNvSpPr/>
                <p:nvPr/>
              </p:nvSpPr>
              <p:spPr>
                <a:xfrm flipH="1">
                  <a:off x="-1359238" y="2923026"/>
                  <a:ext cx="5091805" cy="3962400"/>
                </a:xfrm>
                <a:prstGeom prst="parallelogram">
                  <a:avLst>
                    <a:gd name="adj" fmla="val 100607"/>
                  </a:avLst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1158318" y="4329154"/>
                <a:ext cx="7589365" cy="1749286"/>
                <a:chOff x="1752601" y="4850134"/>
                <a:chExt cx="7589365" cy="1749286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752601" y="4850134"/>
                  <a:ext cx="1757577" cy="1749286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 flipH="1">
                  <a:off x="7584389" y="4850134"/>
                  <a:ext cx="1757577" cy="1749286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" name="TextBox 19"/>
          <p:cNvSpPr txBox="1"/>
          <p:nvPr userDrawn="1"/>
        </p:nvSpPr>
        <p:spPr>
          <a:xfrm>
            <a:off x="4450298" y="1247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-2210707" y="-1222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9906000" y="-1222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7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463-A983-413F-A5C5-2B9BCC883B17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526971"/>
            <a:ext cx="9906000" cy="3331029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892631" y="4082459"/>
            <a:ext cx="8120740" cy="5630222"/>
            <a:chOff x="1660758" y="4716610"/>
            <a:chExt cx="6584485" cy="4565115"/>
          </a:xfrm>
        </p:grpSpPr>
        <p:grpSp>
          <p:nvGrpSpPr>
            <p:cNvPr id="12" name="그룹 11"/>
            <p:cNvGrpSpPr/>
            <p:nvPr/>
          </p:nvGrpSpPr>
          <p:grpSpPr>
            <a:xfrm flipV="1">
              <a:off x="2819400" y="4871579"/>
              <a:ext cx="4267200" cy="4410146"/>
              <a:chOff x="2819400" y="-2324171"/>
              <a:chExt cx="4267200" cy="4410146"/>
            </a:xfrm>
          </p:grpSpPr>
          <p:sp>
            <p:nvSpPr>
              <p:cNvPr id="28" name="다이아몬드 27"/>
              <p:cNvSpPr/>
              <p:nvPr/>
            </p:nvSpPr>
            <p:spPr>
              <a:xfrm>
                <a:off x="2819400" y="-2181225"/>
                <a:ext cx="4267200" cy="4267200"/>
              </a:xfrm>
              <a:prstGeom prst="diamond">
                <a:avLst/>
              </a:prstGeom>
              <a:noFill/>
              <a:ln w="165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다이아몬드 28"/>
              <p:cNvSpPr/>
              <p:nvPr/>
            </p:nvSpPr>
            <p:spPr>
              <a:xfrm>
                <a:off x="3376136" y="-1624489"/>
                <a:ext cx="3153728" cy="3153728"/>
              </a:xfrm>
              <a:prstGeom prst="diamond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다이아몬드 29"/>
              <p:cNvSpPr/>
              <p:nvPr/>
            </p:nvSpPr>
            <p:spPr>
              <a:xfrm>
                <a:off x="3089275" y="-2324171"/>
                <a:ext cx="3727450" cy="3727450"/>
              </a:xfrm>
              <a:prstGeom prst="diamond">
                <a:avLst/>
              </a:prstGeom>
              <a:noFill/>
              <a:ln w="127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10800000">
              <a:off x="1660758" y="4716610"/>
              <a:ext cx="6584485" cy="2654186"/>
              <a:chOff x="1684010" y="-191988"/>
              <a:chExt cx="6584485" cy="265418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199342" y="-191988"/>
                <a:ext cx="2069153" cy="2654186"/>
                <a:chOff x="6481960" y="-980491"/>
                <a:chExt cx="2770753" cy="3554156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6481960" y="-980491"/>
                  <a:ext cx="2770753" cy="2876301"/>
                  <a:chOff x="6149869" y="-980491"/>
                  <a:chExt cx="2770753" cy="2876301"/>
                </a:xfrm>
              </p:grpSpPr>
              <p:grpSp>
                <p:nvGrpSpPr>
                  <p:cNvPr id="24" name="그룹 23"/>
                  <p:cNvGrpSpPr/>
                  <p:nvPr/>
                </p:nvGrpSpPr>
                <p:grpSpPr>
                  <a:xfrm>
                    <a:off x="6149869" y="-980491"/>
                    <a:ext cx="2770753" cy="2876301"/>
                    <a:chOff x="6149869" y="-980491"/>
                    <a:chExt cx="2770753" cy="2876301"/>
                  </a:xfrm>
                </p:grpSpPr>
                <p:cxnSp>
                  <p:nvCxnSpPr>
                    <p:cNvPr id="26" name="직선 연결선 25"/>
                    <p:cNvCxnSpPr/>
                    <p:nvPr/>
                  </p:nvCxnSpPr>
                  <p:spPr>
                    <a:xfrm flipH="1">
                      <a:off x="6149869" y="-980491"/>
                      <a:ext cx="2770753" cy="2757684"/>
                    </a:xfrm>
                    <a:prstGeom prst="line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연결선 26"/>
                    <p:cNvCxnSpPr/>
                    <p:nvPr/>
                  </p:nvCxnSpPr>
                  <p:spPr>
                    <a:xfrm>
                      <a:off x="6265269" y="1361199"/>
                      <a:ext cx="537145" cy="534611"/>
                    </a:xfrm>
                    <a:prstGeom prst="line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" name="다이아몬드 24"/>
                  <p:cNvSpPr/>
                  <p:nvPr/>
                </p:nvSpPr>
                <p:spPr>
                  <a:xfrm>
                    <a:off x="6645264" y="1303524"/>
                    <a:ext cx="418818" cy="418818"/>
                  </a:xfrm>
                  <a:prstGeom prst="diamond">
                    <a:avLst/>
                  </a:prstGeom>
                  <a:solidFill>
                    <a:srgbClr val="00B0F0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3" name="다이아몬드 22"/>
                <p:cNvSpPr/>
                <p:nvPr/>
              </p:nvSpPr>
              <p:spPr>
                <a:xfrm>
                  <a:off x="6534150" y="1125865"/>
                  <a:ext cx="1447800" cy="1447800"/>
                </a:xfrm>
                <a:prstGeom prst="diamond">
                  <a:avLst/>
                </a:prstGeom>
                <a:noFill/>
                <a:ln w="1270">
                  <a:gradFill>
                    <a:gsLst>
                      <a:gs pos="97000">
                        <a:srgbClr val="00B0F0"/>
                      </a:gs>
                      <a:gs pos="0">
                        <a:schemeClr val="bg1">
                          <a:alpha val="5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 flipH="1">
                <a:off x="1684010" y="-191988"/>
                <a:ext cx="2069153" cy="2654186"/>
                <a:chOff x="6481960" y="-980491"/>
                <a:chExt cx="2770753" cy="3554156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6481960" y="-980491"/>
                  <a:ext cx="2770753" cy="2876301"/>
                  <a:chOff x="6149869" y="-980491"/>
                  <a:chExt cx="2770753" cy="2876301"/>
                </a:xfrm>
              </p:grpSpPr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6149869" y="-980491"/>
                    <a:ext cx="2770753" cy="2876301"/>
                    <a:chOff x="6149869" y="-980491"/>
                    <a:chExt cx="2770753" cy="2876301"/>
                  </a:xfrm>
                </p:grpSpPr>
                <p:cxnSp>
                  <p:nvCxnSpPr>
                    <p:cNvPr id="20" name="직선 연결선 19"/>
                    <p:cNvCxnSpPr/>
                    <p:nvPr/>
                  </p:nvCxnSpPr>
                  <p:spPr>
                    <a:xfrm flipH="1">
                      <a:off x="6149869" y="-980491"/>
                      <a:ext cx="2770753" cy="2757684"/>
                    </a:xfrm>
                    <a:prstGeom prst="line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6265269" y="1361199"/>
                      <a:ext cx="537145" cy="534611"/>
                    </a:xfrm>
                    <a:prstGeom prst="line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다이아몬드 18"/>
                  <p:cNvSpPr/>
                  <p:nvPr/>
                </p:nvSpPr>
                <p:spPr>
                  <a:xfrm>
                    <a:off x="6645264" y="1303524"/>
                    <a:ext cx="418818" cy="418818"/>
                  </a:xfrm>
                  <a:prstGeom prst="diamond">
                    <a:avLst/>
                  </a:prstGeom>
                  <a:solidFill>
                    <a:srgbClr val="00B0F0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" name="다이아몬드 16"/>
                <p:cNvSpPr/>
                <p:nvPr/>
              </p:nvSpPr>
              <p:spPr>
                <a:xfrm>
                  <a:off x="6534150" y="1125865"/>
                  <a:ext cx="1447800" cy="1447800"/>
                </a:xfrm>
                <a:prstGeom prst="diamond">
                  <a:avLst/>
                </a:prstGeom>
                <a:noFill/>
                <a:ln w="1270">
                  <a:gradFill>
                    <a:gsLst>
                      <a:gs pos="97000">
                        <a:srgbClr val="00B0F0"/>
                      </a:gs>
                      <a:gs pos="0">
                        <a:schemeClr val="bg1">
                          <a:alpha val="5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1" name="그룹 30"/>
          <p:cNvGrpSpPr/>
          <p:nvPr userDrawn="1"/>
        </p:nvGrpSpPr>
        <p:grpSpPr>
          <a:xfrm>
            <a:off x="3314700" y="-2242134"/>
            <a:ext cx="3276600" cy="3276600"/>
            <a:chOff x="2819400" y="-2737434"/>
            <a:chExt cx="4267200" cy="4267200"/>
          </a:xfrm>
        </p:grpSpPr>
        <p:sp>
          <p:nvSpPr>
            <p:cNvPr id="32" name="다이아몬드 31"/>
            <p:cNvSpPr/>
            <p:nvPr/>
          </p:nvSpPr>
          <p:spPr>
            <a:xfrm flipV="1">
              <a:off x="2819400" y="-2737434"/>
              <a:ext cx="4267200" cy="4267200"/>
            </a:xfrm>
            <a:prstGeom prst="diamond">
              <a:avLst/>
            </a:prstGeom>
            <a:noFill/>
            <a:ln w="165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/>
          </p:nvSpPr>
          <p:spPr>
            <a:xfrm flipV="1">
              <a:off x="3376136" y="-2180698"/>
              <a:ext cx="3153728" cy="3153728"/>
            </a:xfrm>
            <a:prstGeom prst="diamond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4891087" y="738188"/>
            <a:ext cx="123826" cy="919830"/>
            <a:chOff x="4891087" y="4764844"/>
            <a:chExt cx="123826" cy="91983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4953000" y="4764844"/>
              <a:ext cx="0" cy="73461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/>
            <p:cNvSpPr/>
            <p:nvPr/>
          </p:nvSpPr>
          <p:spPr>
            <a:xfrm>
              <a:off x="4891087" y="5560848"/>
              <a:ext cx="123826" cy="123826"/>
            </a:xfrm>
            <a:prstGeom prst="diamond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7" name="직사각형 36"/>
          <p:cNvSpPr/>
          <p:nvPr userDrawn="1"/>
        </p:nvSpPr>
        <p:spPr>
          <a:xfrm>
            <a:off x="-1238250" y="-3225800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 userDrawn="1"/>
        </p:nvSpPr>
        <p:spPr>
          <a:xfrm>
            <a:off x="-1238250" y="6870513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/>
          <p:cNvSpPr/>
          <p:nvPr userDrawn="1"/>
        </p:nvSpPr>
        <p:spPr>
          <a:xfrm rot="5400000">
            <a:off x="0" y="3526971"/>
            <a:ext cx="1689100" cy="16891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각 삼각형 39"/>
          <p:cNvSpPr/>
          <p:nvPr userDrawn="1"/>
        </p:nvSpPr>
        <p:spPr>
          <a:xfrm rot="16200000" flipH="1">
            <a:off x="8216900" y="3526971"/>
            <a:ext cx="1689100" cy="16891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81" y="192424"/>
            <a:ext cx="1465382" cy="3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3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디자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1C94-28C6-4F98-9541-EE0739878621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175472"/>
            <a:ext cx="9906000" cy="62966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/>
          <p:cNvSpPr>
            <a:spLocks/>
          </p:cNvSpPr>
          <p:nvPr userDrawn="1"/>
        </p:nvSpPr>
        <p:spPr bwMode="auto">
          <a:xfrm>
            <a:off x="-355114" y="58119"/>
            <a:ext cx="865654" cy="864374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solidFill>
            <a:srgbClr val="00B0F0"/>
          </a:solidFill>
          <a:ln w="25400" cap="rnd">
            <a:noFill/>
            <a:round/>
          </a:ln>
          <a:effectLst>
            <a:outerShdw blurRad="254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278" y="311638"/>
            <a:ext cx="3672159" cy="387798"/>
          </a:xfrm>
        </p:spPr>
        <p:txBody>
          <a:bodyPr wrap="none" lIns="0" tIns="0" rIns="0" bIns="0">
            <a:spAutoFit/>
          </a:bodyPr>
          <a:lstStyle>
            <a:lvl1pPr marL="0" algn="l" defTabSz="457200" rtl="0" eaLnBrk="1" latinLnBrk="0" hangingPunct="1">
              <a:defRPr lang="en-US" sz="2800" b="1" kern="1200" spc="-1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475130" y="-62753"/>
            <a:ext cx="459973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5400000">
            <a:off x="1067002" y="-1854756"/>
            <a:ext cx="459973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78" y="162658"/>
            <a:ext cx="2438811" cy="6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3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마스터 디자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FFA7-FC83-4998-89F3-CBE1B5490320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6961" y="956312"/>
            <a:ext cx="3343275" cy="365125"/>
          </a:xfrm>
        </p:spPr>
        <p:txBody>
          <a:bodyPr/>
          <a:lstStyle>
            <a:lvl1pPr>
              <a:defRPr sz="24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175472"/>
            <a:ext cx="9906000" cy="62966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/>
          <p:cNvSpPr>
            <a:spLocks/>
          </p:cNvSpPr>
          <p:nvPr userDrawn="1"/>
        </p:nvSpPr>
        <p:spPr bwMode="auto">
          <a:xfrm>
            <a:off x="-355114" y="58119"/>
            <a:ext cx="865654" cy="864374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solidFill>
            <a:srgbClr val="00B0F0"/>
          </a:solidFill>
          <a:ln w="25400" cap="rnd">
            <a:noFill/>
            <a:round/>
          </a:ln>
          <a:effectLst>
            <a:outerShdw blurRad="254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278" y="311638"/>
            <a:ext cx="3858429" cy="387798"/>
          </a:xfrm>
        </p:spPr>
        <p:txBody>
          <a:bodyPr wrap="none" lIns="0" tIns="0" rIns="0" bIns="0">
            <a:spAutoFit/>
          </a:bodyPr>
          <a:lstStyle>
            <a:lvl1pPr marL="0" algn="l" defTabSz="457200" rtl="0" eaLnBrk="1" latinLnBrk="0" hangingPunct="1">
              <a:defRPr lang="en-US" sz="2800" b="1" kern="1200" spc="-13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475130" y="-62753"/>
            <a:ext cx="459973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5400000">
            <a:off x="1067002" y="-1854756"/>
            <a:ext cx="459973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78" y="162658"/>
            <a:ext cx="2438811" cy="642482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4650505" y="295422"/>
            <a:ext cx="64135" cy="3769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5F14-8B4E-410B-8F21-7CE9893D53CD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5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1FA6-4354-4261-B828-A046189C8D6D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6481960" y="599594"/>
            <a:ext cx="1183180" cy="1296216"/>
            <a:chOff x="6149869" y="599594"/>
            <a:chExt cx="1183180" cy="1296216"/>
          </a:xfrm>
        </p:grpSpPr>
        <p:grpSp>
          <p:nvGrpSpPr>
            <p:cNvPr id="8" name="그룹 7"/>
            <p:cNvGrpSpPr/>
            <p:nvPr/>
          </p:nvGrpSpPr>
          <p:grpSpPr>
            <a:xfrm>
              <a:off x="6149869" y="599594"/>
              <a:ext cx="1183180" cy="1296216"/>
              <a:chOff x="6149869" y="599594"/>
              <a:chExt cx="1183180" cy="1296216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H="1">
                <a:off x="6149869" y="599594"/>
                <a:ext cx="1183180" cy="1177599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6265269" y="1361199"/>
                <a:ext cx="537145" cy="53461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다이아몬드 8"/>
            <p:cNvSpPr/>
            <p:nvPr/>
          </p:nvSpPr>
          <p:spPr>
            <a:xfrm>
              <a:off x="6645264" y="1303524"/>
              <a:ext cx="418818" cy="418818"/>
            </a:xfrm>
            <a:prstGeom prst="diamond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 flipH="1">
            <a:off x="2240861" y="599594"/>
            <a:ext cx="1183180" cy="1296216"/>
            <a:chOff x="6149869" y="599594"/>
            <a:chExt cx="1183180" cy="1296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6149869" y="599594"/>
              <a:ext cx="1183180" cy="1296216"/>
              <a:chOff x="6149869" y="599594"/>
              <a:chExt cx="1183180" cy="1296216"/>
            </a:xfrm>
          </p:grpSpPr>
          <p:cxnSp>
            <p:nvCxnSpPr>
              <p:cNvPr id="15" name="직선 연결선 14"/>
              <p:cNvCxnSpPr/>
              <p:nvPr/>
            </p:nvCxnSpPr>
            <p:spPr>
              <a:xfrm flipH="1">
                <a:off x="6149869" y="599594"/>
                <a:ext cx="1183180" cy="1177599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265269" y="1361199"/>
                <a:ext cx="537145" cy="53461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다이아몬드 13"/>
            <p:cNvSpPr/>
            <p:nvPr/>
          </p:nvSpPr>
          <p:spPr>
            <a:xfrm>
              <a:off x="6645264" y="1303524"/>
              <a:ext cx="418818" cy="418818"/>
            </a:xfrm>
            <a:prstGeom prst="diamond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4891087" y="4594008"/>
            <a:ext cx="123826" cy="1192682"/>
            <a:chOff x="4891087" y="4488180"/>
            <a:chExt cx="123826" cy="119268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4953000" y="4488180"/>
              <a:ext cx="0" cy="98841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다이아몬드 18"/>
            <p:cNvSpPr/>
            <p:nvPr/>
          </p:nvSpPr>
          <p:spPr>
            <a:xfrm>
              <a:off x="4891087" y="5557036"/>
              <a:ext cx="123826" cy="123826"/>
            </a:xfrm>
            <a:prstGeom prst="diamond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 userDrawn="1"/>
        </p:nvGrpSpPr>
        <p:grpSpPr>
          <a:xfrm>
            <a:off x="4013200" y="5574118"/>
            <a:ext cx="1879600" cy="2223682"/>
            <a:chOff x="4013200" y="5574118"/>
            <a:chExt cx="1879600" cy="2223682"/>
          </a:xfrm>
        </p:grpSpPr>
        <p:sp>
          <p:nvSpPr>
            <p:cNvPr id="21" name="다이아몬드 20"/>
            <p:cNvSpPr/>
            <p:nvPr/>
          </p:nvSpPr>
          <p:spPr>
            <a:xfrm>
              <a:off x="4013200" y="5918200"/>
              <a:ext cx="1879600" cy="1879600"/>
            </a:xfrm>
            <a:prstGeom prst="diamond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/>
          </p:nvSpPr>
          <p:spPr>
            <a:xfrm>
              <a:off x="4191000" y="5574118"/>
              <a:ext cx="1524000" cy="1524000"/>
            </a:xfrm>
            <a:prstGeom prst="diamond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2819400" y="-2324171"/>
            <a:ext cx="4267200" cy="4410146"/>
            <a:chOff x="2819400" y="-2324171"/>
            <a:chExt cx="4267200" cy="4410146"/>
          </a:xfrm>
        </p:grpSpPr>
        <p:sp>
          <p:nvSpPr>
            <p:cNvPr id="24" name="다이아몬드 23"/>
            <p:cNvSpPr/>
            <p:nvPr/>
          </p:nvSpPr>
          <p:spPr>
            <a:xfrm>
              <a:off x="2819400" y="-2181225"/>
              <a:ext cx="4267200" cy="4267200"/>
            </a:xfrm>
            <a:prstGeom prst="diamond">
              <a:avLst/>
            </a:prstGeom>
            <a:noFill/>
            <a:ln w="165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/>
          </p:nvSpPr>
          <p:spPr>
            <a:xfrm>
              <a:off x="3376136" y="-1624489"/>
              <a:ext cx="3153728" cy="3153728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/>
          </p:nvSpPr>
          <p:spPr>
            <a:xfrm>
              <a:off x="3089275" y="-2324171"/>
              <a:ext cx="3727450" cy="3727450"/>
            </a:xfrm>
            <a:prstGeom prst="diamond">
              <a:avLst/>
            </a:prstGeom>
            <a:noFill/>
            <a:ln w="127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다이아몬드 26"/>
          <p:cNvSpPr/>
          <p:nvPr userDrawn="1"/>
        </p:nvSpPr>
        <p:spPr>
          <a:xfrm>
            <a:off x="1924050" y="1125865"/>
            <a:ext cx="1447800" cy="1447800"/>
          </a:xfrm>
          <a:prstGeom prst="diamond">
            <a:avLst/>
          </a:prstGeom>
          <a:noFill/>
          <a:ln w="1270">
            <a:gradFill>
              <a:gsLst>
                <a:gs pos="97000">
                  <a:srgbClr val="00B0F0"/>
                </a:gs>
                <a:gs pos="33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 userDrawn="1"/>
        </p:nvSpPr>
        <p:spPr>
          <a:xfrm>
            <a:off x="6534150" y="1125865"/>
            <a:ext cx="1447800" cy="1447800"/>
          </a:xfrm>
          <a:prstGeom prst="diamond">
            <a:avLst/>
          </a:prstGeom>
          <a:noFill/>
          <a:ln w="1270">
            <a:gradFill>
              <a:gsLst>
                <a:gs pos="97000">
                  <a:srgbClr val="00B0F0"/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 userDrawn="1"/>
        </p:nvSpPr>
        <p:spPr>
          <a:xfrm>
            <a:off x="-1238250" y="-3225800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 userDrawn="1"/>
        </p:nvSpPr>
        <p:spPr>
          <a:xfrm>
            <a:off x="-1238250" y="6858000"/>
            <a:ext cx="12382500" cy="322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 userDrawn="1"/>
        </p:nvSpPr>
        <p:spPr>
          <a:xfrm>
            <a:off x="-2210707" y="-1349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9906000" y="-1349829"/>
            <a:ext cx="2210707" cy="9303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2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79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178A7-C476-4D24-AB8F-2A103B5CC272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2DF79-E5C0-4BA2-B536-DC25026C5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4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5" r:id="rId3"/>
    <p:sldLayoutId id="2147483666" r:id="rId4"/>
    <p:sldLayoutId id="2147483674" r:id="rId5"/>
    <p:sldLayoutId id="2147483675" r:id="rId6"/>
    <p:sldLayoutId id="2147483667" r:id="rId7"/>
    <p:sldLayoutId id="2147483671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894841" y="2622872"/>
            <a:ext cx="8116324" cy="1452866"/>
            <a:chOff x="894841" y="2622872"/>
            <a:chExt cx="8116324" cy="1452866"/>
          </a:xfrm>
        </p:grpSpPr>
        <p:sp>
          <p:nvSpPr>
            <p:cNvPr id="7" name="TextBox 6"/>
            <p:cNvSpPr txBox="1"/>
            <p:nvPr/>
          </p:nvSpPr>
          <p:spPr>
            <a:xfrm>
              <a:off x="894841" y="2622872"/>
              <a:ext cx="81163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EF019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KOSMO</a:t>
              </a:r>
              <a:r>
                <a:rPr lang="en-US" altLang="ko-KR" sz="4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44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교통약자이동지원센터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0946" y="3552518"/>
              <a:ext cx="74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93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954172" y="2334640"/>
            <a:ext cx="199766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</a:t>
            </a:r>
            <a:r>
              <a:rPr lang="ko-KR" altLang="en-US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3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523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35DDBE6-D618-4B27-B990-196CD853A967}"/>
              </a:ext>
            </a:extLst>
          </p:cNvPr>
          <p:cNvGraphicFramePr/>
          <p:nvPr/>
        </p:nvGraphicFramePr>
        <p:xfrm>
          <a:off x="265416" y="972292"/>
          <a:ext cx="9422282" cy="564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45800-42E4-4839-B2D2-6BE9226E3716}"/>
              </a:ext>
            </a:extLst>
          </p:cNvPr>
          <p:cNvGrpSpPr/>
          <p:nvPr/>
        </p:nvGrpSpPr>
        <p:grpSpPr>
          <a:xfrm>
            <a:off x="2685736" y="299623"/>
            <a:ext cx="1854858" cy="400110"/>
            <a:chOff x="3309412" y="299623"/>
            <a:chExt cx="185485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460BA7-4B6A-4B6C-93DB-B8C64AF6CDA9}"/>
                </a:ext>
              </a:extLst>
            </p:cNvPr>
            <p:cNvSpPr txBox="1"/>
            <p:nvPr/>
          </p:nvSpPr>
          <p:spPr>
            <a:xfrm>
              <a:off x="3315569" y="299623"/>
              <a:ext cx="184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페이지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0279D5B-B27F-4BFF-B498-931D2B17EEB3}"/>
                </a:ext>
              </a:extLst>
            </p:cNvPr>
            <p:cNvCxnSpPr/>
            <p:nvPr/>
          </p:nvCxnSpPr>
          <p:spPr>
            <a:xfrm>
              <a:off x="3309412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97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35DDBE6-D618-4B27-B990-196CD853A967}"/>
              </a:ext>
            </a:extLst>
          </p:cNvPr>
          <p:cNvGraphicFramePr/>
          <p:nvPr/>
        </p:nvGraphicFramePr>
        <p:xfrm>
          <a:off x="265416" y="972292"/>
          <a:ext cx="9422282" cy="564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45800-42E4-4839-B2D2-6BE9226E3716}"/>
              </a:ext>
            </a:extLst>
          </p:cNvPr>
          <p:cNvGrpSpPr/>
          <p:nvPr/>
        </p:nvGrpSpPr>
        <p:grpSpPr>
          <a:xfrm>
            <a:off x="2685736" y="299623"/>
            <a:ext cx="1854858" cy="400110"/>
            <a:chOff x="3309412" y="299623"/>
            <a:chExt cx="185485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460BA7-4B6A-4B6C-93DB-B8C64AF6CDA9}"/>
                </a:ext>
              </a:extLst>
            </p:cNvPr>
            <p:cNvSpPr txBox="1"/>
            <p:nvPr/>
          </p:nvSpPr>
          <p:spPr>
            <a:xfrm>
              <a:off x="3315569" y="299623"/>
              <a:ext cx="184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페이지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0279D5B-B27F-4BFF-B498-931D2B17EEB3}"/>
                </a:ext>
              </a:extLst>
            </p:cNvPr>
            <p:cNvCxnSpPr/>
            <p:nvPr/>
          </p:nvCxnSpPr>
          <p:spPr>
            <a:xfrm>
              <a:off x="3309412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02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35DDBE6-D618-4B27-B990-196CD853A967}"/>
              </a:ext>
            </a:extLst>
          </p:cNvPr>
          <p:cNvGraphicFramePr/>
          <p:nvPr/>
        </p:nvGraphicFramePr>
        <p:xfrm>
          <a:off x="265416" y="972292"/>
          <a:ext cx="9422282" cy="564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45800-42E4-4839-B2D2-6BE9226E3716}"/>
              </a:ext>
            </a:extLst>
          </p:cNvPr>
          <p:cNvGrpSpPr/>
          <p:nvPr/>
        </p:nvGrpSpPr>
        <p:grpSpPr>
          <a:xfrm>
            <a:off x="2685736" y="299623"/>
            <a:ext cx="1854858" cy="400110"/>
            <a:chOff x="3309412" y="299623"/>
            <a:chExt cx="185485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460BA7-4B6A-4B6C-93DB-B8C64AF6CDA9}"/>
                </a:ext>
              </a:extLst>
            </p:cNvPr>
            <p:cNvSpPr txBox="1"/>
            <p:nvPr/>
          </p:nvSpPr>
          <p:spPr>
            <a:xfrm>
              <a:off x="3315569" y="299623"/>
              <a:ext cx="184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페이지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0279D5B-B27F-4BFF-B498-931D2B17EEB3}"/>
                </a:ext>
              </a:extLst>
            </p:cNvPr>
            <p:cNvCxnSpPr/>
            <p:nvPr/>
          </p:nvCxnSpPr>
          <p:spPr>
            <a:xfrm>
              <a:off x="3309412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23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32724"/>
              </p:ext>
            </p:extLst>
          </p:nvPr>
        </p:nvGraphicFramePr>
        <p:xfrm>
          <a:off x="321275" y="1160556"/>
          <a:ext cx="2999616" cy="9871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670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번호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비밀번호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22578"/>
              </p:ext>
            </p:extLst>
          </p:nvPr>
        </p:nvGraphicFramePr>
        <p:xfrm>
          <a:off x="3409371" y="1148275"/>
          <a:ext cx="6245377" cy="9867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6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514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admin_no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number(20)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 not null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admin_ID</a:t>
                      </a:r>
                      <a:endParaRPr lang="en-US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en-US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admin_pwd</a:t>
                      </a:r>
                      <a:endParaRPr lang="en-US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en-US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10946"/>
              </p:ext>
            </p:extLst>
          </p:nvPr>
        </p:nvGraphicFramePr>
        <p:xfrm>
          <a:off x="321275" y="2417657"/>
          <a:ext cx="2980022" cy="20506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0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46">
                <a:tc row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정보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정보 번호 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번호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주행 거리 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코드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등록날짜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운전자 </a:t>
                      </a:r>
                      <a:endParaRPr lang="ko-KR" altLang="en-US" sz="12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816627"/>
              </p:ext>
            </p:extLst>
          </p:nvPr>
        </p:nvGraphicFramePr>
        <p:xfrm>
          <a:off x="3421737" y="2417655"/>
          <a:ext cx="6233010" cy="19918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37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661">
                <a:tc row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CAR_INFO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car_info_no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 not 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car_number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car_year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car_distance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car_code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number(5)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car_reg_date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 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car_driver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13792"/>
              </p:ext>
            </p:extLst>
          </p:nvPr>
        </p:nvGraphicFramePr>
        <p:xfrm>
          <a:off x="321275" y="4689338"/>
          <a:ext cx="2980022" cy="18020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0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478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유지보수 정보</a:t>
                      </a:r>
                      <a:endParaRPr lang="ko-KR" altLang="en-US" sz="115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번호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 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날짜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코드 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내용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주행 거리 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63559"/>
              </p:ext>
            </p:extLst>
          </p:nvPr>
        </p:nvGraphicFramePr>
        <p:xfrm>
          <a:off x="3409371" y="4687405"/>
          <a:ext cx="6245376" cy="17787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49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25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_INFO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car_maintance_info_no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 not 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car_number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car_maintance_date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car_maintance_code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car_maintance_content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number(500)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car_distance</a:t>
                      </a:r>
                      <a:endParaRPr lang="en-US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00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85365"/>
              </p:ext>
            </p:extLst>
          </p:nvPr>
        </p:nvGraphicFramePr>
        <p:xfrm>
          <a:off x="387358" y="1161573"/>
          <a:ext cx="3089187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0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코드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코드</a:t>
                      </a:r>
                      <a:endParaRPr lang="ko-KR" alt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타입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21635"/>
              </p:ext>
            </p:extLst>
          </p:nvPr>
        </p:nvGraphicFramePr>
        <p:xfrm>
          <a:off x="3581832" y="1161573"/>
          <a:ext cx="59639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70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CODE_CAR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car_code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sz="1200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en-US" sz="1200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car_type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59312"/>
              </p:ext>
            </p:extLst>
          </p:nvPr>
        </p:nvGraphicFramePr>
        <p:xfrm>
          <a:off x="387359" y="2097703"/>
          <a:ext cx="3089189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0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유지보수코드 </a:t>
                      </a:r>
                      <a:endParaRPr lang="ko-KR" altLang="en-US" sz="115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유지보수 코드</a:t>
                      </a:r>
                      <a:endParaRPr lang="ko-KR" alt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유지보수 이름 </a:t>
                      </a:r>
                      <a:endParaRPr lang="ko-KR" alt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39847"/>
              </p:ext>
            </p:extLst>
          </p:nvPr>
        </p:nvGraphicFramePr>
        <p:xfrm>
          <a:off x="387357" y="3131058"/>
          <a:ext cx="3089187" cy="7355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242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등급 코드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등급 코드 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등급 이름 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59852"/>
              </p:ext>
            </p:extLst>
          </p:nvPr>
        </p:nvGraphicFramePr>
        <p:xfrm>
          <a:off x="387358" y="4185993"/>
          <a:ext cx="3089186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3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타입 코드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타입 코드</a:t>
                      </a:r>
                      <a:endParaRPr lang="ko-KR" altLang="en-US" sz="2000" b="0" i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타입 이름</a:t>
                      </a:r>
                      <a:endParaRPr lang="ko-KR" altLang="en-US" sz="2000" b="0" i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01221"/>
              </p:ext>
            </p:extLst>
          </p:nvPr>
        </p:nvGraphicFramePr>
        <p:xfrm>
          <a:off x="387358" y="5266143"/>
          <a:ext cx="3089186" cy="7896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9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4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상태 코드</a:t>
                      </a:r>
                      <a:r>
                        <a:rPr lang="ko-KR" altLang="en-US" sz="11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예약상태코드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예약상태이름</a:t>
                      </a:r>
                      <a:endParaRPr lang="ko-KR" alt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03018"/>
              </p:ext>
            </p:extLst>
          </p:nvPr>
        </p:nvGraphicFramePr>
        <p:xfrm>
          <a:off x="3583634" y="2097703"/>
          <a:ext cx="5962140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6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CODE_CAR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_MAINTANCE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car_maintance_code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 not 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car_maintance_name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86804"/>
              </p:ext>
            </p:extLst>
          </p:nvPr>
        </p:nvGraphicFramePr>
        <p:xfrm>
          <a:off x="3581828" y="3131058"/>
          <a:ext cx="5963944" cy="7355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74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CODE_DISABILITY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_GRADE</a:t>
                      </a:r>
                      <a:endParaRPr lang="en-US" sz="115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disability_grade_code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en-US" sz="1200" b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disability_grade_name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09870"/>
              </p:ext>
            </p:extLst>
          </p:nvPr>
        </p:nvGraphicFramePr>
        <p:xfrm>
          <a:off x="3581830" y="4185993"/>
          <a:ext cx="5963943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6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CODE_DISABILITY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_TYPE</a:t>
                      </a:r>
                      <a:endParaRPr lang="en-US" sz="115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disability_type_code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number(2)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disability_type_name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58451"/>
              </p:ext>
            </p:extLst>
          </p:nvPr>
        </p:nvGraphicFramePr>
        <p:xfrm>
          <a:off x="3585572" y="5263719"/>
          <a:ext cx="5960202" cy="7921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5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CODE_RESERVE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_STATUS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RESERVE_STATUS_CODE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number(10)</a:t>
                      </a:r>
                      <a:endParaRPr 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 not null</a:t>
                      </a:r>
                      <a:endParaRPr 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RESERVE_STATUS_NAME</a:t>
                      </a:r>
                      <a:endParaRPr lang="en-US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2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54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3220"/>
              </p:ext>
            </p:extLst>
          </p:nvPr>
        </p:nvGraphicFramePr>
        <p:xfrm>
          <a:off x="322562" y="1087622"/>
          <a:ext cx="3692526" cy="55160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4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473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장애인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도로명주소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지번주소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주소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등록날짜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장애등급코드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장애타입코드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휠체어번호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승락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코드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93746"/>
              </p:ext>
            </p:extLst>
          </p:nvPr>
        </p:nvGraphicFramePr>
        <p:xfrm>
          <a:off x="4079901" y="1087622"/>
          <a:ext cx="5468272" cy="55160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473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DISABILITY</a:t>
                      </a:r>
                    </a:p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_USER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number(18)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user_pwd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user_jumin_num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user_post_code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user_road_addr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user_jibun_addr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user_detail_addr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user_phone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user_email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user_reg_date 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sysdate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disability_grade_code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number(2)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disability_type_code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number(2)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wheelchair number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admisstion_code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'y'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11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 </a:t>
            </a:r>
            <a:r>
              <a:rPr lang="ko-KR" altLang="en-US" sz="2400" dirty="0"/>
              <a:t>설계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11225"/>
              </p:ext>
            </p:extLst>
          </p:nvPr>
        </p:nvGraphicFramePr>
        <p:xfrm>
          <a:off x="242329" y="1104115"/>
          <a:ext cx="2907240" cy="129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체크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이메일체크번호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발신자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83409"/>
              </p:ext>
            </p:extLst>
          </p:nvPr>
        </p:nvGraphicFramePr>
        <p:xfrm>
          <a:off x="242329" y="2546881"/>
          <a:ext cx="2906860" cy="172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예약 수락 리스트 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수락 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운전자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적용 차량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상태 코드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2174"/>
              </p:ext>
            </p:extLst>
          </p:nvPr>
        </p:nvGraphicFramePr>
        <p:xfrm>
          <a:off x="242329" y="4386168"/>
          <a:ext cx="2908800" cy="216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리뷰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수학 차량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점수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내용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등록 날짜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93696"/>
              </p:ext>
            </p:extLst>
          </p:nvPr>
        </p:nvGraphicFramePr>
        <p:xfrm>
          <a:off x="3244042" y="1114160"/>
          <a:ext cx="6501321" cy="129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8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EMAILCHECK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emailcheck_no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varchar2(100)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email_auth_number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161851"/>
              </p:ext>
            </p:extLst>
          </p:nvPr>
        </p:nvGraphicFramePr>
        <p:xfrm>
          <a:off x="3244042" y="2543313"/>
          <a:ext cx="6501321" cy="172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8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5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RESERVE_ACCEPT_LIST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reserve_accept_list_no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reserve_apply_car_number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reserve_status_code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52973"/>
              </p:ext>
            </p:extLst>
          </p:nvPr>
        </p:nvGraphicFramePr>
        <p:xfrm>
          <a:off x="3244042" y="4386168"/>
          <a:ext cx="6508782" cy="216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8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review_apply_car_number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review_score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review_content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sysdate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28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37730"/>
              </p:ext>
            </p:extLst>
          </p:nvPr>
        </p:nvGraphicFramePr>
        <p:xfrm>
          <a:off x="191453" y="1113107"/>
          <a:ext cx="3140076" cy="19045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7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Q&amp;A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</a:rPr>
                        <a:t>Q&amp;A</a:t>
                      </a:r>
                      <a:r>
                        <a:rPr lang="ko-KR" altLang="en-US" sz="1200" b="0" u="none" strike="noStrike" dirty="0">
                          <a:effectLst/>
                        </a:rPr>
                        <a:t>번호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Q&amp;A</a:t>
                      </a:r>
                      <a:r>
                        <a:rPr lang="ko-KR" altLang="en-US" sz="1200" u="none" strike="noStrike" dirty="0">
                          <a:effectLst/>
                        </a:rPr>
                        <a:t>주제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Q&amp;A</a:t>
                      </a:r>
                      <a:r>
                        <a:rPr lang="ko-KR" altLang="en-US" sz="1200" u="none" strike="noStrike" dirty="0">
                          <a:effectLst/>
                        </a:rPr>
                        <a:t>내용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Q&amp;A</a:t>
                      </a:r>
                      <a:r>
                        <a:rPr lang="ko-KR" altLang="en-US" sz="1200" u="none" strike="noStrike" dirty="0">
                          <a:effectLst/>
                        </a:rPr>
                        <a:t>그룹번호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Q&amp;A </a:t>
                      </a:r>
                      <a:r>
                        <a:rPr lang="ko-KR" altLang="en-US" sz="1200" u="none" strike="noStrike" dirty="0">
                          <a:effectLst/>
                        </a:rPr>
                        <a:t>출력번호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Q&amp;A</a:t>
                      </a:r>
                      <a:r>
                        <a:rPr lang="ko-KR" altLang="en-US" sz="1200" u="none" strike="noStrike" dirty="0">
                          <a:effectLst/>
                        </a:rPr>
                        <a:t>등록 날짜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51263"/>
              </p:ext>
            </p:extLst>
          </p:nvPr>
        </p:nvGraphicFramePr>
        <p:xfrm>
          <a:off x="3435016" y="1113107"/>
          <a:ext cx="6273800" cy="19045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4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QUESTION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question_no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number(18)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question_subject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question_content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question_group_no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question_print_no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reg_date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sysdate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4278"/>
              </p:ext>
            </p:extLst>
          </p:nvPr>
        </p:nvGraphicFramePr>
        <p:xfrm>
          <a:off x="197184" y="3228707"/>
          <a:ext cx="3134344" cy="34102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02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불만게시판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불만게시판번호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effectLst/>
                        </a:rPr>
                        <a:t>불만게시판주제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effectLst/>
                        </a:rPr>
                        <a:t>불만게시판내용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불만게시판 </a:t>
                      </a:r>
                      <a:r>
                        <a:rPr lang="ko-KR" altLang="en-US" sz="1200" b="0" u="none" strike="noStrike" dirty="0" err="1">
                          <a:effectLst/>
                        </a:rPr>
                        <a:t>댓글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불만게시판 레벨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등록 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조회수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유저 번호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불만게시판그룹번호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관리자 이름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24559"/>
              </p:ext>
            </p:extLst>
          </p:nvPr>
        </p:nvGraphicFramePr>
        <p:xfrm>
          <a:off x="3435016" y="3228705"/>
          <a:ext cx="6273800" cy="34102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2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DISCONTENT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number(18)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discontent_subject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discontent_content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discontent_print_no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50" b="0" i="0" u="none" strike="noStrike" kern="120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discontent_print_level</a:t>
                      </a:r>
                      <a:endParaRPr lang="en-US" sz="1150" b="0" i="0" u="none" strike="noStrike" kern="120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reg_date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 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sysdate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readcount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discontent_group_no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85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07396"/>
              </p:ext>
            </p:extLst>
          </p:nvPr>
        </p:nvGraphicFramePr>
        <p:xfrm>
          <a:off x="381254" y="1133276"/>
          <a:ext cx="2790572" cy="54112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20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운전자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운전자 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도로명주소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지번주소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주소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운전면허번호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등록날짜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운전자 등급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8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회원승락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92677"/>
              </p:ext>
            </p:extLst>
          </p:nvPr>
        </p:nvGraphicFramePr>
        <p:xfrm>
          <a:off x="3297820" y="1125451"/>
          <a:ext cx="6222748" cy="54190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55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87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DRIVER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number(18)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 not 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driver_pwd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driver_name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driver_gender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driver_jumin_num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driver_postal_code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driver_road_addr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driver_jibun_addr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driver_detail_addr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driver_phone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driver_email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driver_license_number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driver_reg_date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sysdate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driver_grade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number(2)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admission_code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'N'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70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00984" y="3181273"/>
            <a:ext cx="136447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팀원소개</a:t>
            </a: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688529" y="2455838"/>
            <a:ext cx="589386" cy="588514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solidFill>
            <a:srgbClr val="00B0F0"/>
          </a:solidFill>
          <a:ln w="25400" cap="rnd">
            <a:noFill/>
            <a:round/>
          </a:ln>
          <a:effectLst>
            <a:outerShdw blurRad="254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7113" y="2488485"/>
            <a:ext cx="37221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364354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rgbClr val="364354"/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653323" y="2455838"/>
            <a:ext cx="589386" cy="588514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solidFill>
            <a:srgbClr val="00B0F0"/>
          </a:solidFill>
          <a:ln w="25400" cap="rnd">
            <a:noFill/>
            <a:round/>
          </a:ln>
          <a:effectLst>
            <a:outerShdw blurRad="254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u="sng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1907" y="2488485"/>
            <a:ext cx="37221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364354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rgbClr val="364354"/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455319" y="2455838"/>
            <a:ext cx="589386" cy="588514"/>
            <a:chOff x="4970948" y="2499717"/>
            <a:chExt cx="589386" cy="58851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970948" y="2499717"/>
              <a:ext cx="589386" cy="588514"/>
            </a:xfrm>
            <a:custGeom>
              <a:avLst/>
              <a:gdLst>
                <a:gd name="T0" fmla="*/ 302 w 671"/>
                <a:gd name="T1" fmla="*/ 652 h 671"/>
                <a:gd name="T2" fmla="*/ 19 w 671"/>
                <a:gd name="T3" fmla="*/ 369 h 671"/>
                <a:gd name="T4" fmla="*/ 19 w 671"/>
                <a:gd name="T5" fmla="*/ 301 h 671"/>
                <a:gd name="T6" fmla="*/ 302 w 671"/>
                <a:gd name="T7" fmla="*/ 18 h 671"/>
                <a:gd name="T8" fmla="*/ 370 w 671"/>
                <a:gd name="T9" fmla="*/ 18 h 671"/>
                <a:gd name="T10" fmla="*/ 653 w 671"/>
                <a:gd name="T11" fmla="*/ 301 h 671"/>
                <a:gd name="T12" fmla="*/ 653 w 671"/>
                <a:gd name="T13" fmla="*/ 369 h 671"/>
                <a:gd name="T14" fmla="*/ 370 w 671"/>
                <a:gd name="T15" fmla="*/ 652 h 671"/>
                <a:gd name="T16" fmla="*/ 302 w 671"/>
                <a:gd name="T17" fmla="*/ 65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671">
                  <a:moveTo>
                    <a:pt x="302" y="652"/>
                  </a:moveTo>
                  <a:cubicBezTo>
                    <a:pt x="19" y="369"/>
                    <a:pt x="19" y="369"/>
                    <a:pt x="19" y="369"/>
                  </a:cubicBezTo>
                  <a:cubicBezTo>
                    <a:pt x="0" y="351"/>
                    <a:pt x="0" y="320"/>
                    <a:pt x="19" y="30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21" y="0"/>
                    <a:pt x="351" y="0"/>
                    <a:pt x="370" y="18"/>
                  </a:cubicBezTo>
                  <a:cubicBezTo>
                    <a:pt x="653" y="301"/>
                    <a:pt x="653" y="301"/>
                    <a:pt x="653" y="301"/>
                  </a:cubicBezTo>
                  <a:cubicBezTo>
                    <a:pt x="671" y="320"/>
                    <a:pt x="671" y="351"/>
                    <a:pt x="653" y="369"/>
                  </a:cubicBezTo>
                  <a:cubicBezTo>
                    <a:pt x="370" y="652"/>
                    <a:pt x="370" y="652"/>
                    <a:pt x="370" y="652"/>
                  </a:cubicBezTo>
                  <a:cubicBezTo>
                    <a:pt x="351" y="671"/>
                    <a:pt x="321" y="671"/>
                    <a:pt x="302" y="652"/>
                  </a:cubicBezTo>
                </a:path>
              </a:pathLst>
            </a:custGeom>
            <a:solidFill>
              <a:srgbClr val="00B0F0"/>
            </a:solidFill>
            <a:ln w="25400" cap="rnd">
              <a:noFill/>
              <a:round/>
            </a:ln>
            <a:effectLst>
              <a:outerShdw blurRad="254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79532" y="2532364"/>
              <a:ext cx="372218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54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364354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934758" y="3181273"/>
            <a:ext cx="202651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6666" y="3181273"/>
            <a:ext cx="126669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DB </a:t>
            </a:r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268674" y="2455838"/>
            <a:ext cx="589386" cy="588514"/>
            <a:chOff x="4970948" y="2499717"/>
            <a:chExt cx="589386" cy="588514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4970948" y="2499717"/>
              <a:ext cx="589386" cy="588514"/>
            </a:xfrm>
            <a:custGeom>
              <a:avLst/>
              <a:gdLst>
                <a:gd name="T0" fmla="*/ 302 w 671"/>
                <a:gd name="T1" fmla="*/ 652 h 671"/>
                <a:gd name="T2" fmla="*/ 19 w 671"/>
                <a:gd name="T3" fmla="*/ 369 h 671"/>
                <a:gd name="T4" fmla="*/ 19 w 671"/>
                <a:gd name="T5" fmla="*/ 301 h 671"/>
                <a:gd name="T6" fmla="*/ 302 w 671"/>
                <a:gd name="T7" fmla="*/ 18 h 671"/>
                <a:gd name="T8" fmla="*/ 370 w 671"/>
                <a:gd name="T9" fmla="*/ 18 h 671"/>
                <a:gd name="T10" fmla="*/ 653 w 671"/>
                <a:gd name="T11" fmla="*/ 301 h 671"/>
                <a:gd name="T12" fmla="*/ 653 w 671"/>
                <a:gd name="T13" fmla="*/ 369 h 671"/>
                <a:gd name="T14" fmla="*/ 370 w 671"/>
                <a:gd name="T15" fmla="*/ 652 h 671"/>
                <a:gd name="T16" fmla="*/ 302 w 671"/>
                <a:gd name="T17" fmla="*/ 65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671">
                  <a:moveTo>
                    <a:pt x="302" y="652"/>
                  </a:moveTo>
                  <a:cubicBezTo>
                    <a:pt x="19" y="369"/>
                    <a:pt x="19" y="369"/>
                    <a:pt x="19" y="369"/>
                  </a:cubicBezTo>
                  <a:cubicBezTo>
                    <a:pt x="0" y="351"/>
                    <a:pt x="0" y="320"/>
                    <a:pt x="19" y="30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21" y="0"/>
                    <a:pt x="351" y="0"/>
                    <a:pt x="370" y="18"/>
                  </a:cubicBezTo>
                  <a:cubicBezTo>
                    <a:pt x="653" y="301"/>
                    <a:pt x="653" y="301"/>
                    <a:pt x="653" y="301"/>
                  </a:cubicBezTo>
                  <a:cubicBezTo>
                    <a:pt x="671" y="320"/>
                    <a:pt x="671" y="351"/>
                    <a:pt x="653" y="369"/>
                  </a:cubicBezTo>
                  <a:cubicBezTo>
                    <a:pt x="370" y="652"/>
                    <a:pt x="370" y="652"/>
                    <a:pt x="370" y="652"/>
                  </a:cubicBezTo>
                  <a:cubicBezTo>
                    <a:pt x="351" y="671"/>
                    <a:pt x="321" y="671"/>
                    <a:pt x="302" y="652"/>
                  </a:cubicBezTo>
                </a:path>
              </a:pathLst>
            </a:custGeom>
            <a:solidFill>
              <a:srgbClr val="00B0F0"/>
            </a:solidFill>
            <a:ln w="25400" cap="rnd">
              <a:noFill/>
              <a:round/>
            </a:ln>
            <a:effectLst>
              <a:outerShdw blurRad="254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79532" y="2532364"/>
              <a:ext cx="372218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54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364354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854039" y="3181273"/>
            <a:ext cx="179087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29318" y="4546095"/>
            <a:ext cx="2437998" cy="1187099"/>
            <a:chOff x="1652160" y="4546095"/>
            <a:chExt cx="2437998" cy="1187099"/>
          </a:xfrm>
        </p:grpSpPr>
        <p:sp>
          <p:nvSpPr>
            <p:cNvPr id="57" name="TextBox 56"/>
            <p:cNvSpPr txBox="1"/>
            <p:nvPr/>
          </p:nvSpPr>
          <p:spPr>
            <a:xfrm>
              <a:off x="1652160" y="5271529"/>
              <a:ext cx="24379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016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JSP/ </a:t>
              </a:r>
              <a:r>
                <a:rPr lang="ko-KR" altLang="en-US" sz="2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016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클래스 설계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76466" y="4546095"/>
              <a:ext cx="589386" cy="588514"/>
              <a:chOff x="4970948" y="2499717"/>
              <a:chExt cx="589386" cy="588514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4970948" y="2499717"/>
                <a:ext cx="589386" cy="588514"/>
              </a:xfrm>
              <a:custGeom>
                <a:avLst/>
                <a:gdLst>
                  <a:gd name="T0" fmla="*/ 302 w 671"/>
                  <a:gd name="T1" fmla="*/ 652 h 671"/>
                  <a:gd name="T2" fmla="*/ 19 w 671"/>
                  <a:gd name="T3" fmla="*/ 369 h 671"/>
                  <a:gd name="T4" fmla="*/ 19 w 671"/>
                  <a:gd name="T5" fmla="*/ 301 h 671"/>
                  <a:gd name="T6" fmla="*/ 302 w 671"/>
                  <a:gd name="T7" fmla="*/ 18 h 671"/>
                  <a:gd name="T8" fmla="*/ 370 w 671"/>
                  <a:gd name="T9" fmla="*/ 18 h 671"/>
                  <a:gd name="T10" fmla="*/ 653 w 671"/>
                  <a:gd name="T11" fmla="*/ 301 h 671"/>
                  <a:gd name="T12" fmla="*/ 653 w 671"/>
                  <a:gd name="T13" fmla="*/ 369 h 671"/>
                  <a:gd name="T14" fmla="*/ 370 w 671"/>
                  <a:gd name="T15" fmla="*/ 652 h 671"/>
                  <a:gd name="T16" fmla="*/ 302 w 671"/>
                  <a:gd name="T17" fmla="*/ 652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1" h="671">
                    <a:moveTo>
                      <a:pt x="302" y="652"/>
                    </a:moveTo>
                    <a:cubicBezTo>
                      <a:pt x="19" y="369"/>
                      <a:pt x="19" y="369"/>
                      <a:pt x="19" y="369"/>
                    </a:cubicBezTo>
                    <a:cubicBezTo>
                      <a:pt x="0" y="351"/>
                      <a:pt x="0" y="320"/>
                      <a:pt x="19" y="30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21" y="0"/>
                      <a:pt x="351" y="0"/>
                      <a:pt x="370" y="18"/>
                    </a:cubicBezTo>
                    <a:cubicBezTo>
                      <a:pt x="653" y="301"/>
                      <a:pt x="653" y="301"/>
                      <a:pt x="653" y="301"/>
                    </a:cubicBezTo>
                    <a:cubicBezTo>
                      <a:pt x="671" y="320"/>
                      <a:pt x="671" y="351"/>
                      <a:pt x="653" y="369"/>
                    </a:cubicBezTo>
                    <a:cubicBezTo>
                      <a:pt x="370" y="652"/>
                      <a:pt x="370" y="652"/>
                      <a:pt x="370" y="652"/>
                    </a:cubicBezTo>
                    <a:cubicBezTo>
                      <a:pt x="351" y="671"/>
                      <a:pt x="321" y="671"/>
                      <a:pt x="302" y="652"/>
                    </a:cubicBezTo>
                  </a:path>
                </a:pathLst>
              </a:custGeom>
              <a:solidFill>
                <a:srgbClr val="00B0F0"/>
              </a:solidFill>
              <a:ln w="25400" cap="rnd">
                <a:noFill/>
                <a:round/>
              </a:ln>
              <a:effectLst>
                <a:outerShdw blurRad="254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079532" y="2532364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sz="2800" b="1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364354"/>
                        </a:gs>
                        <a:gs pos="100000">
                          <a:schemeClr val="tx2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54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4" name="그룹 63"/>
          <p:cNvGrpSpPr/>
          <p:nvPr/>
        </p:nvGrpSpPr>
        <p:grpSpPr>
          <a:xfrm>
            <a:off x="7148209" y="4546095"/>
            <a:ext cx="589386" cy="588514"/>
            <a:chOff x="4970948" y="2499717"/>
            <a:chExt cx="589386" cy="588514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4970948" y="2499717"/>
              <a:ext cx="589386" cy="588514"/>
            </a:xfrm>
            <a:custGeom>
              <a:avLst/>
              <a:gdLst>
                <a:gd name="T0" fmla="*/ 302 w 671"/>
                <a:gd name="T1" fmla="*/ 652 h 671"/>
                <a:gd name="T2" fmla="*/ 19 w 671"/>
                <a:gd name="T3" fmla="*/ 369 h 671"/>
                <a:gd name="T4" fmla="*/ 19 w 671"/>
                <a:gd name="T5" fmla="*/ 301 h 671"/>
                <a:gd name="T6" fmla="*/ 302 w 671"/>
                <a:gd name="T7" fmla="*/ 18 h 671"/>
                <a:gd name="T8" fmla="*/ 370 w 671"/>
                <a:gd name="T9" fmla="*/ 18 h 671"/>
                <a:gd name="T10" fmla="*/ 653 w 671"/>
                <a:gd name="T11" fmla="*/ 301 h 671"/>
                <a:gd name="T12" fmla="*/ 653 w 671"/>
                <a:gd name="T13" fmla="*/ 369 h 671"/>
                <a:gd name="T14" fmla="*/ 370 w 671"/>
                <a:gd name="T15" fmla="*/ 652 h 671"/>
                <a:gd name="T16" fmla="*/ 302 w 671"/>
                <a:gd name="T17" fmla="*/ 65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671">
                  <a:moveTo>
                    <a:pt x="302" y="652"/>
                  </a:moveTo>
                  <a:cubicBezTo>
                    <a:pt x="19" y="369"/>
                    <a:pt x="19" y="369"/>
                    <a:pt x="19" y="369"/>
                  </a:cubicBezTo>
                  <a:cubicBezTo>
                    <a:pt x="0" y="351"/>
                    <a:pt x="0" y="320"/>
                    <a:pt x="19" y="30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21" y="0"/>
                    <a:pt x="351" y="0"/>
                    <a:pt x="370" y="18"/>
                  </a:cubicBezTo>
                  <a:cubicBezTo>
                    <a:pt x="653" y="301"/>
                    <a:pt x="653" y="301"/>
                    <a:pt x="653" y="301"/>
                  </a:cubicBezTo>
                  <a:cubicBezTo>
                    <a:pt x="671" y="320"/>
                    <a:pt x="671" y="351"/>
                    <a:pt x="653" y="369"/>
                  </a:cubicBezTo>
                  <a:cubicBezTo>
                    <a:pt x="370" y="652"/>
                    <a:pt x="370" y="652"/>
                    <a:pt x="370" y="652"/>
                  </a:cubicBezTo>
                  <a:cubicBezTo>
                    <a:pt x="351" y="671"/>
                    <a:pt x="321" y="671"/>
                    <a:pt x="302" y="652"/>
                  </a:cubicBezTo>
                </a:path>
              </a:pathLst>
            </a:custGeom>
            <a:solidFill>
              <a:srgbClr val="00B0F0"/>
            </a:solidFill>
            <a:ln w="25400" cap="rnd">
              <a:noFill/>
              <a:round/>
            </a:ln>
            <a:effectLst>
              <a:outerShdw blurRad="254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079532" y="2532364"/>
              <a:ext cx="372218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54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364354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429644" y="5271530"/>
            <a:ext cx="202651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016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프로젝트 후기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2700000" flipV="1">
            <a:off x="4074212" y="3249443"/>
            <a:ext cx="1757577" cy="174928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A32473-B98C-4019-9BFB-2B70FFBA75AF}"/>
              </a:ext>
            </a:extLst>
          </p:cNvPr>
          <p:cNvGrpSpPr/>
          <p:nvPr/>
        </p:nvGrpSpPr>
        <p:grpSpPr>
          <a:xfrm>
            <a:off x="3903675" y="4546095"/>
            <a:ext cx="2026517" cy="1187100"/>
            <a:chOff x="4103408" y="4546095"/>
            <a:chExt cx="2026517" cy="11871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4395F88-0D40-4E41-9B74-8EE27552CCCA}"/>
                </a:ext>
              </a:extLst>
            </p:cNvPr>
            <p:cNvGrpSpPr/>
            <p:nvPr/>
          </p:nvGrpSpPr>
          <p:grpSpPr>
            <a:xfrm>
              <a:off x="4858040" y="4546095"/>
              <a:ext cx="589386" cy="588514"/>
              <a:chOff x="4970948" y="2499717"/>
              <a:chExt cx="589386" cy="588514"/>
            </a:xfrm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FD554F2E-03EB-4017-AED1-C7DF31B54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948" y="2499717"/>
                <a:ext cx="589386" cy="588514"/>
              </a:xfrm>
              <a:custGeom>
                <a:avLst/>
                <a:gdLst>
                  <a:gd name="T0" fmla="*/ 302 w 671"/>
                  <a:gd name="T1" fmla="*/ 652 h 671"/>
                  <a:gd name="T2" fmla="*/ 19 w 671"/>
                  <a:gd name="T3" fmla="*/ 369 h 671"/>
                  <a:gd name="T4" fmla="*/ 19 w 671"/>
                  <a:gd name="T5" fmla="*/ 301 h 671"/>
                  <a:gd name="T6" fmla="*/ 302 w 671"/>
                  <a:gd name="T7" fmla="*/ 18 h 671"/>
                  <a:gd name="T8" fmla="*/ 370 w 671"/>
                  <a:gd name="T9" fmla="*/ 18 h 671"/>
                  <a:gd name="T10" fmla="*/ 653 w 671"/>
                  <a:gd name="T11" fmla="*/ 301 h 671"/>
                  <a:gd name="T12" fmla="*/ 653 w 671"/>
                  <a:gd name="T13" fmla="*/ 369 h 671"/>
                  <a:gd name="T14" fmla="*/ 370 w 671"/>
                  <a:gd name="T15" fmla="*/ 652 h 671"/>
                  <a:gd name="T16" fmla="*/ 302 w 671"/>
                  <a:gd name="T17" fmla="*/ 652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1" h="671">
                    <a:moveTo>
                      <a:pt x="302" y="652"/>
                    </a:moveTo>
                    <a:cubicBezTo>
                      <a:pt x="19" y="369"/>
                      <a:pt x="19" y="369"/>
                      <a:pt x="19" y="369"/>
                    </a:cubicBezTo>
                    <a:cubicBezTo>
                      <a:pt x="0" y="351"/>
                      <a:pt x="0" y="320"/>
                      <a:pt x="19" y="30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21" y="0"/>
                      <a:pt x="351" y="0"/>
                      <a:pt x="370" y="18"/>
                    </a:cubicBezTo>
                    <a:cubicBezTo>
                      <a:pt x="653" y="301"/>
                      <a:pt x="653" y="301"/>
                      <a:pt x="653" y="301"/>
                    </a:cubicBezTo>
                    <a:cubicBezTo>
                      <a:pt x="671" y="320"/>
                      <a:pt x="671" y="351"/>
                      <a:pt x="653" y="369"/>
                    </a:cubicBezTo>
                    <a:cubicBezTo>
                      <a:pt x="370" y="652"/>
                      <a:pt x="370" y="652"/>
                      <a:pt x="370" y="652"/>
                    </a:cubicBezTo>
                    <a:cubicBezTo>
                      <a:pt x="351" y="671"/>
                      <a:pt x="321" y="671"/>
                      <a:pt x="302" y="652"/>
                    </a:cubicBezTo>
                  </a:path>
                </a:pathLst>
              </a:custGeom>
              <a:solidFill>
                <a:srgbClr val="00B0F0"/>
              </a:solidFill>
              <a:ln w="25400" cap="rnd">
                <a:noFill/>
                <a:round/>
              </a:ln>
              <a:effectLst>
                <a:outerShdw blurRad="254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A93B58-A1E9-482E-BE16-9EF7753968AF}"/>
                  </a:ext>
                </a:extLst>
              </p:cNvPr>
              <p:cNvSpPr txBox="1"/>
              <p:nvPr/>
            </p:nvSpPr>
            <p:spPr>
              <a:xfrm>
                <a:off x="5079532" y="2532364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sz="2800" b="1" spc="-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364354"/>
                        </a:gs>
                        <a:gs pos="100000">
                          <a:schemeClr val="tx2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ko-KR" altLang="en-US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54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5C3842-0525-47BC-9CF1-C93012096220}"/>
                </a:ext>
              </a:extLst>
            </p:cNvPr>
            <p:cNvSpPr txBox="1"/>
            <p:nvPr/>
          </p:nvSpPr>
          <p:spPr>
            <a:xfrm>
              <a:off x="4103408" y="5271530"/>
              <a:ext cx="2026517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016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8529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 </a:t>
            </a:r>
            <a:r>
              <a:rPr lang="ko-KR" altLang="en-US" sz="2400" dirty="0"/>
              <a:t>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77422"/>
              </p:ext>
            </p:extLst>
          </p:nvPr>
        </p:nvGraphicFramePr>
        <p:xfrm>
          <a:off x="248655" y="1228370"/>
          <a:ext cx="2977452" cy="51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0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예약 수락 차량 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수락 차량 번호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날짜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경도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위도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도착지 경도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도착지 위도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상태 코드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횟수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운전자 번호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도로명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주소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자세한 주소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도착지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도로명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주소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도착지 자세한 주소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도착 시간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 시간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운전 거리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573070"/>
              </p:ext>
            </p:extLst>
          </p:nvPr>
        </p:nvGraphicFramePr>
        <p:xfrm>
          <a:off x="3317278" y="1228370"/>
          <a:ext cx="6340067" cy="51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20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RESERVE_APPLY_CAR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reserve_apply_car_number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start_point_longitude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start_point_latitude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end_point_longitude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end_point_latitude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reserve_status_code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number(10)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reserve_count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start_road_addr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start_detail_addr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end_road_addr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end_detail_addr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driver_finish_time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driver_start_time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 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drive_distance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52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 </a:t>
            </a:r>
            <a:r>
              <a:rPr lang="ko-KR" altLang="en-US" sz="2400" dirty="0"/>
              <a:t>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276B27-E057-49E8-8BCC-3EDD96EB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7" y="1279564"/>
            <a:ext cx="9310382" cy="49690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B645800-42E4-4839-B2D2-6BE9226E3716}"/>
              </a:ext>
            </a:extLst>
          </p:cNvPr>
          <p:cNvGrpSpPr/>
          <p:nvPr/>
        </p:nvGrpSpPr>
        <p:grpSpPr>
          <a:xfrm>
            <a:off x="1969043" y="299623"/>
            <a:ext cx="2528815" cy="707886"/>
            <a:chOff x="3309412" y="299623"/>
            <a:chExt cx="1854858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460BA7-4B6A-4B6C-93DB-B8C64AF6CDA9}"/>
                </a:ext>
              </a:extLst>
            </p:cNvPr>
            <p:cNvSpPr txBox="1"/>
            <p:nvPr/>
          </p:nvSpPr>
          <p:spPr>
            <a:xfrm>
              <a:off x="3315569" y="299623"/>
              <a:ext cx="18487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총 </a:t>
              </a:r>
              <a:r>
                <a:rPr lang="en-US" altLang="ko-KR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16</a:t>
              </a:r>
              <a:r>
                <a:rPr lang="ko-KR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개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0279D5B-B27F-4BFF-B498-931D2B17EEB3}"/>
                </a:ext>
              </a:extLst>
            </p:cNvPr>
            <p:cNvCxnSpPr/>
            <p:nvPr/>
          </p:nvCxnSpPr>
          <p:spPr>
            <a:xfrm>
              <a:off x="3309412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30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655213" y="2320571"/>
            <a:ext cx="2595582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4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197918" y="2984684"/>
            <a:ext cx="3532396" cy="415307"/>
            <a:chOff x="3197918" y="3013259"/>
            <a:chExt cx="3532396" cy="415307"/>
          </a:xfrm>
        </p:grpSpPr>
        <p:sp>
          <p:nvSpPr>
            <p:cNvPr id="14" name="직사각형 13"/>
            <p:cNvSpPr/>
            <p:nvPr/>
          </p:nvSpPr>
          <p:spPr>
            <a:xfrm>
              <a:off x="3197918" y="3013259"/>
              <a:ext cx="1204176" cy="40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97918" y="3013259"/>
              <a:ext cx="3532396" cy="40011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5453" y="3028456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장애인</a:t>
              </a:r>
              <a:endPara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24234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운전자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90310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관리자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538788" y="3013259"/>
              <a:ext cx="0" cy="400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321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922" y="1191920"/>
            <a:ext cx="2880360" cy="1208269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70316" y="1440109"/>
            <a:ext cx="23929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KOSMO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학원의 아이콘을 활용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5700209" y="3643025"/>
            <a:ext cx="297350" cy="323165"/>
            <a:chOff x="2669469" y="1058222"/>
            <a:chExt cx="309088" cy="335922"/>
          </a:xfrm>
        </p:grpSpPr>
        <p:sp>
          <p:nvSpPr>
            <p:cNvPr id="34" name="모서리가 둥근 직사각형 3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765397" y="4083193"/>
            <a:ext cx="2826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500" dirty="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691702" y="4813036"/>
            <a:ext cx="297350" cy="323165"/>
            <a:chOff x="2669469" y="1058222"/>
            <a:chExt cx="309088" cy="335922"/>
          </a:xfrm>
        </p:grpSpPr>
        <p:sp>
          <p:nvSpPr>
            <p:cNvPr id="45" name="모서리가 둥근 직사각형 44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70316" y="2891232"/>
            <a:ext cx="2392959" cy="17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화면에서 예약확인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예약신청 공지사항 등을 보기 쉽게 아이콘을 활용하여 표기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59922" y="2826973"/>
            <a:ext cx="2880360" cy="184637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27" name="TextBox 26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메인 화면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D4F6A12-E391-45FB-A855-0F0C2946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42" y="1191920"/>
            <a:ext cx="5844749" cy="5043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01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0846" r="30300" b="18704"/>
          <a:stretch/>
        </p:blipFill>
        <p:spPr>
          <a:xfrm>
            <a:off x="3443110" y="1733141"/>
            <a:ext cx="6371984" cy="3801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922" y="1597025"/>
            <a:ext cx="2880360" cy="236916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248606" y="3181001"/>
            <a:ext cx="3114094" cy="136718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0316" y="1845214"/>
            <a:ext cx="239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 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계정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계정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교통약자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계정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따라 구분되어 페이지 이동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9922" y="4238422"/>
            <a:ext cx="2880360" cy="146705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0316" y="4486611"/>
            <a:ext cx="239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비밀번호 찾기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256844" y="4937043"/>
            <a:ext cx="2740715" cy="643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3" name="TextBox 32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로그인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5997558" y="4865581"/>
            <a:ext cx="949341" cy="212733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5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792311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412331" y="1435446"/>
            <a:ext cx="297350" cy="323166"/>
            <a:chOff x="2669469" y="1058222"/>
            <a:chExt cx="309088" cy="335922"/>
          </a:xfrm>
        </p:grpSpPr>
        <p:sp>
          <p:nvSpPr>
            <p:cNvPr id="3" name="모서리가 둥근 직사각형 2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412332" y="4083193"/>
            <a:ext cx="297350" cy="323165"/>
            <a:chOff x="2669469" y="1058222"/>
            <a:chExt cx="309088" cy="335922"/>
          </a:xfrm>
        </p:grpSpPr>
        <p:sp>
          <p:nvSpPr>
            <p:cNvPr id="37" name="모서리가 둥근 직사각형 3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57" y="1514042"/>
            <a:ext cx="4554578" cy="2155709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29" name="모서리가 둥근 직사각형 28"/>
          <p:cNvSpPr/>
          <p:nvPr/>
        </p:nvSpPr>
        <p:spPr>
          <a:xfrm rot="2700000">
            <a:off x="6363672" y="2293827"/>
            <a:ext cx="287509" cy="287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53830" y="2273357"/>
            <a:ext cx="2826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65" y="3834142"/>
            <a:ext cx="4489161" cy="2155709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6292160" y="4525477"/>
            <a:ext cx="297354" cy="323165"/>
            <a:chOff x="2669465" y="1058223"/>
            <a:chExt cx="309092" cy="335922"/>
          </a:xfrm>
        </p:grpSpPr>
        <p:sp>
          <p:nvSpPr>
            <p:cNvPr id="34" name="모서리가 둥근 직사각형 3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69465" y="1058223"/>
              <a:ext cx="293803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212340" y="324337"/>
            <a:ext cx="4030121" cy="376783"/>
            <a:chOff x="2408779" y="324337"/>
            <a:chExt cx="4030121" cy="376783"/>
          </a:xfrm>
        </p:grpSpPr>
        <p:sp>
          <p:nvSpPr>
            <p:cNvPr id="39" name="TextBox 38"/>
            <p:cNvSpPr txBox="1"/>
            <p:nvPr/>
          </p:nvSpPr>
          <p:spPr>
            <a:xfrm>
              <a:off x="3603324" y="324337"/>
              <a:ext cx="283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아이디 비밀번호 찾기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/>
          <p:cNvSpPr/>
          <p:nvPr/>
        </p:nvSpPr>
        <p:spPr>
          <a:xfrm>
            <a:off x="1085433" y="1597026"/>
            <a:ext cx="2880360" cy="179186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295827" y="1845214"/>
            <a:ext cx="2392959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아이디는 폰 번호를 활용하여 확인 가능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85433" y="4238422"/>
            <a:ext cx="2880360" cy="146705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295827" y="4486611"/>
            <a:ext cx="2392959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비밀번호는 이메일을 활용하여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65782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3670"/>
          <a:stretch/>
        </p:blipFill>
        <p:spPr>
          <a:xfrm>
            <a:off x="3649362" y="1475832"/>
            <a:ext cx="5939481" cy="35545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48606" y="3181001"/>
            <a:ext cx="1628194" cy="4196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87611" y="2949559"/>
            <a:ext cx="1710040" cy="180532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15" name="TextBox 14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회원가입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39" y="4423583"/>
            <a:ext cx="401700" cy="40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359922" y="2491545"/>
            <a:ext cx="2880360" cy="161055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0316" y="2975514"/>
            <a:ext cx="239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장애인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구분하여 회원가입</a:t>
            </a:r>
          </a:p>
        </p:txBody>
      </p:sp>
    </p:spTree>
    <p:extLst>
      <p:ext uri="{BB962C8B-B14F-4D97-AF65-F5344CB8AC3E}">
        <p14:creationId xmlns:p14="http://schemas.microsoft.com/office/powerpoint/2010/main" val="43927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1165140"/>
            <a:ext cx="5625118" cy="45879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4105615" y="1185204"/>
            <a:ext cx="283054" cy="307629"/>
            <a:chOff x="2669469" y="1058222"/>
            <a:chExt cx="309088" cy="335922"/>
          </a:xfrm>
        </p:grpSpPr>
        <p:sp>
          <p:nvSpPr>
            <p:cNvPr id="24" name="모서리가 둥근 직사각형 2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12614" y="3424271"/>
            <a:ext cx="283054" cy="323165"/>
            <a:chOff x="2669469" y="1058222"/>
            <a:chExt cx="309088" cy="352887"/>
          </a:xfrm>
        </p:grpSpPr>
        <p:sp>
          <p:nvSpPr>
            <p:cNvPr id="32" name="모서리가 둥근 직사각형 31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9" name="TextBox 38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회원가입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4104994" y="4667830"/>
            <a:ext cx="283054" cy="323165"/>
            <a:chOff x="2669469" y="1058222"/>
            <a:chExt cx="309088" cy="352887"/>
          </a:xfrm>
        </p:grpSpPr>
        <p:sp>
          <p:nvSpPr>
            <p:cNvPr id="44" name="모서리가 둥근 직사각형 4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506931" y="2536320"/>
            <a:ext cx="2880360" cy="85739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6931" y="3795191"/>
            <a:ext cx="2880360" cy="95778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6931" y="1275128"/>
            <a:ext cx="2880360" cy="85739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61307" y="1332000"/>
            <a:ext cx="2392959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패스워드 유효성 체크 동작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1307" y="2600991"/>
            <a:ext cx="2598788" cy="732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이메일로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인증번호 생성하여 전송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61307" y="3900726"/>
            <a:ext cx="2523682" cy="73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주소검색 다음 카카오  우편주소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활용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55702" y="2773674"/>
            <a:ext cx="283054" cy="323165"/>
            <a:chOff x="2669469" y="1058222"/>
            <a:chExt cx="309088" cy="352887"/>
          </a:xfrm>
        </p:grpSpPr>
        <p:sp>
          <p:nvSpPr>
            <p:cNvPr id="54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48703" y="4049070"/>
            <a:ext cx="283054" cy="323165"/>
            <a:chOff x="2669469" y="1058222"/>
            <a:chExt cx="309088" cy="352887"/>
          </a:xfrm>
        </p:grpSpPr>
        <p:sp>
          <p:nvSpPr>
            <p:cNvPr id="52" name="모서리가 둥근 직사각형 51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64409" y="1569688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16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86" y="1761671"/>
            <a:ext cx="5625118" cy="3316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318227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11349" y="1597025"/>
            <a:ext cx="2880360" cy="108396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"/>
          <a:stretch/>
        </p:blipFill>
        <p:spPr>
          <a:xfrm>
            <a:off x="1399609" y="3181001"/>
            <a:ext cx="1179481" cy="113115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5241320" y="3741531"/>
            <a:ext cx="886430" cy="290719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2579090" y="3597330"/>
            <a:ext cx="2274850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853940" y="3597330"/>
            <a:ext cx="387380" cy="1442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11349" y="4423972"/>
            <a:ext cx="2688078" cy="99531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21" name="TextBox 2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예약신청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11" y="3859190"/>
            <a:ext cx="234152" cy="234152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792870" y="1819841"/>
            <a:ext cx="2392959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출발지와 도착지의 주소를 검색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1163" y="4580613"/>
            <a:ext cx="2315057" cy="732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예약날짜를 클릭하면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달력 생성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9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17" y="1634773"/>
            <a:ext cx="5625118" cy="10462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922" y="1597026"/>
            <a:ext cx="2880360" cy="134613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785860" y="2214376"/>
            <a:ext cx="434340" cy="290719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19" y="3085807"/>
            <a:ext cx="5625114" cy="10462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785860" y="3685983"/>
            <a:ext cx="434340" cy="266887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9003030" y="2505095"/>
            <a:ext cx="0" cy="11808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305301" y="4590469"/>
            <a:ext cx="2705100" cy="746484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7010400" y="3952870"/>
            <a:ext cx="1775460" cy="7486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044123" y="2214376"/>
            <a:ext cx="434340" cy="290719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28883" y="3685983"/>
            <a:ext cx="434340" cy="266887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5272723" y="2505095"/>
            <a:ext cx="0" cy="11808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2185577" y="324337"/>
            <a:ext cx="3277646" cy="376783"/>
            <a:chOff x="2408779" y="324337"/>
            <a:chExt cx="32776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208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예약확인∙취소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22" y="2354211"/>
            <a:ext cx="234152" cy="234152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541443" y="1794441"/>
            <a:ext cx="2392959" cy="9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확인 화면에서는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시간과 이동장소 확인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10147" y="4633223"/>
            <a:ext cx="2824510" cy="66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 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취소된 예약으로 변경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A4EA6E-D51C-4D4A-B4CE-7F8810807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1648"/>
              </p:ext>
            </p:extLst>
          </p:nvPr>
        </p:nvGraphicFramePr>
        <p:xfrm>
          <a:off x="357955" y="3412222"/>
          <a:ext cx="2932051" cy="1950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11707">
                  <a:extLst>
                    <a:ext uri="{9D8B030D-6E8A-4147-A177-3AD203B41FA5}">
                      <a16:colId xmlns:a16="http://schemas.microsoft.com/office/drawing/2014/main" val="2438890866"/>
                    </a:ext>
                  </a:extLst>
                </a:gridCol>
                <a:gridCol w="1820344">
                  <a:extLst>
                    <a:ext uri="{9D8B030D-6E8A-4147-A177-3AD203B41FA5}">
                      <a16:colId xmlns:a16="http://schemas.microsoft.com/office/drawing/2014/main" val="494395177"/>
                    </a:ext>
                  </a:extLst>
                </a:gridCol>
              </a:tblGrid>
              <a:tr h="227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kern="1200" dirty="0">
                          <a:effectLst/>
                        </a:rPr>
                        <a:t>상태코드</a:t>
                      </a:r>
                      <a:endParaRPr lang="ko-KR" alt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kern="1200" dirty="0">
                          <a:effectLst/>
                        </a:rPr>
                        <a:t>상태</a:t>
                      </a:r>
                      <a:endParaRPr lang="ko-KR" alt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505"/>
                  </a:ext>
                </a:extLst>
              </a:tr>
              <a:tr h="277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예약신청중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972095"/>
                  </a:ext>
                </a:extLst>
              </a:tr>
              <a:tr h="277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192535"/>
                  </a:ext>
                </a:extLst>
              </a:tr>
              <a:tr h="277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19427"/>
                  </a:ext>
                </a:extLst>
              </a:tr>
              <a:tr h="277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46297"/>
                  </a:ext>
                </a:extLst>
              </a:tr>
              <a:tr h="277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주행완료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993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05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873218" y="2334640"/>
            <a:ext cx="215956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팀원소개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1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26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410575" y="1718041"/>
            <a:ext cx="2571016" cy="2530109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72" y="1387612"/>
            <a:ext cx="5353674" cy="14410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247775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40896" y="1367849"/>
            <a:ext cx="3234325" cy="142123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903317" y="2444070"/>
            <a:ext cx="1887583" cy="323637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0897" y="4125825"/>
            <a:ext cx="3229286" cy="1760625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593630" y="2591495"/>
            <a:ext cx="1309687" cy="0"/>
          </a:xfrm>
          <a:prstGeom prst="line">
            <a:avLst/>
          </a:prstGeom>
          <a:ln w="63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164552" y="324337"/>
            <a:ext cx="3043246" cy="376783"/>
            <a:chOff x="2408779" y="324337"/>
            <a:chExt cx="3043246" cy="376783"/>
          </a:xfrm>
        </p:grpSpPr>
        <p:sp>
          <p:nvSpPr>
            <p:cNvPr id="17" name="TextBox 16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이용내역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8838414" y="1955754"/>
            <a:ext cx="544528" cy="255852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24" y="3459301"/>
            <a:ext cx="5330536" cy="3019395"/>
          </a:xfrm>
          <a:prstGeom prst="rect">
            <a:avLst/>
          </a:prstGeom>
          <a:ln w="9525">
            <a:solidFill>
              <a:schemeClr val="accent1"/>
            </a:solidFill>
            <a:prstDash val="sysDash"/>
          </a:ln>
        </p:spPr>
      </p:pic>
      <p:cxnSp>
        <p:nvCxnSpPr>
          <p:cNvPr id="22" name="직선 연결선 21"/>
          <p:cNvCxnSpPr/>
          <p:nvPr/>
        </p:nvCxnSpPr>
        <p:spPr>
          <a:xfrm flipV="1">
            <a:off x="3686175" y="2591498"/>
            <a:ext cx="907455" cy="1534327"/>
          </a:xfrm>
          <a:prstGeom prst="line">
            <a:avLst/>
          </a:prstGeom>
          <a:ln w="63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993981" y="2211606"/>
            <a:ext cx="0" cy="1247695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963539" y="1408661"/>
            <a:ext cx="283054" cy="307629"/>
            <a:chOff x="2669469" y="1058222"/>
            <a:chExt cx="309088" cy="335922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852151" y="2667074"/>
            <a:ext cx="283054" cy="323165"/>
            <a:chOff x="2669469" y="1058222"/>
            <a:chExt cx="309088" cy="352887"/>
          </a:xfrm>
        </p:grpSpPr>
        <p:sp>
          <p:nvSpPr>
            <p:cNvPr id="41" name="모서리가 둥근 직사각형 40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9370" y="1649605"/>
            <a:ext cx="283054" cy="307629"/>
            <a:chOff x="2669469" y="1058222"/>
            <a:chExt cx="309088" cy="335922"/>
          </a:xfrm>
        </p:grpSpPr>
        <p:sp>
          <p:nvSpPr>
            <p:cNvPr id="44" name="모서리가 둥근 직사각형 4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2371" y="4807415"/>
            <a:ext cx="283054" cy="323165"/>
            <a:chOff x="2669469" y="1058222"/>
            <a:chExt cx="309088" cy="352887"/>
          </a:xfrm>
        </p:grpSpPr>
        <p:sp>
          <p:nvSpPr>
            <p:cNvPr id="59" name="모서리가 둥근 직사각형 58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719217" y="2439226"/>
            <a:ext cx="283054" cy="323165"/>
            <a:chOff x="2669469" y="1058222"/>
            <a:chExt cx="309088" cy="352887"/>
          </a:xfrm>
        </p:grpSpPr>
        <p:sp>
          <p:nvSpPr>
            <p:cNvPr id="62" name="모서리가 둥근 직사각형 61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540896" y="2942136"/>
            <a:ext cx="3234325" cy="90048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399370" y="3189328"/>
            <a:ext cx="283054" cy="323165"/>
            <a:chOff x="2669469" y="1058222"/>
            <a:chExt cx="309088" cy="352887"/>
          </a:xfrm>
        </p:grpSpPr>
        <p:sp>
          <p:nvSpPr>
            <p:cNvPr id="56" name="모서리가 둥근 직사각형 55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99" y="2083680"/>
            <a:ext cx="234152" cy="234152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47" name="TextBox 46"/>
          <p:cNvSpPr txBox="1"/>
          <p:nvPr/>
        </p:nvSpPr>
        <p:spPr>
          <a:xfrm>
            <a:off x="769761" y="1460830"/>
            <a:ext cx="309041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차량을 이용한 날짜와 목적지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운전자를 확인할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자신이 평점을 남겼는지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확인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1554" y="4206681"/>
            <a:ext cx="300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날짜를 지정해서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자신이 이용한 내역을 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전부검색 버튼을 클릭하면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 이용내역이 조회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6421" y="3071784"/>
            <a:ext cx="299744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리뷰등록 버튼을 클릭하면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 평가 페이지로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623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410575" y="1718041"/>
            <a:ext cx="2571016" cy="2530109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5" y="1134294"/>
            <a:ext cx="7549846" cy="3136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89744" y="4605824"/>
            <a:ext cx="3444314" cy="113775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85289" y="4759201"/>
            <a:ext cx="30904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공지사항과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각각 클릭하면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게시판으로 이동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27118" y="1213354"/>
            <a:ext cx="1887583" cy="358271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90860" y="4893558"/>
            <a:ext cx="176253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단어를 입력해서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검색이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77017" y="3696565"/>
            <a:ext cx="2284700" cy="421793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21968" y="4605824"/>
            <a:ext cx="2081811" cy="113775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61812" y="1059976"/>
            <a:ext cx="283054" cy="307629"/>
            <a:chOff x="2669469" y="1058222"/>
            <a:chExt cx="309088" cy="335922"/>
          </a:xfrm>
        </p:grpSpPr>
        <p:sp>
          <p:nvSpPr>
            <p:cNvPr id="20" name="모서리가 둥근 직사각형 19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603324" y="3534982"/>
            <a:ext cx="283054" cy="323165"/>
            <a:chOff x="2669469" y="1058222"/>
            <a:chExt cx="309088" cy="352887"/>
          </a:xfrm>
        </p:grpSpPr>
        <p:sp>
          <p:nvSpPr>
            <p:cNvPr id="23" name="모서리가 둥근 직사각형 22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48217" y="5005423"/>
            <a:ext cx="283054" cy="307629"/>
            <a:chOff x="2669469" y="1058222"/>
            <a:chExt cx="309088" cy="335922"/>
          </a:xfrm>
        </p:grpSpPr>
        <p:sp>
          <p:nvSpPr>
            <p:cNvPr id="31" name="모서리가 둥근 직사각형 30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780441" y="4989887"/>
            <a:ext cx="283054" cy="323165"/>
            <a:chOff x="2669469" y="1058222"/>
            <a:chExt cx="309088" cy="352887"/>
          </a:xfrm>
        </p:grpSpPr>
        <p:sp>
          <p:nvSpPr>
            <p:cNvPr id="36" name="모서리가 둥근 직사각형 35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4752236" y="3415926"/>
            <a:ext cx="244705" cy="244705"/>
          </a:xfrm>
          <a:prstGeom prst="ellipse">
            <a:avLst/>
          </a:prstGeom>
          <a:noFill/>
          <a:ln w="95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024098" y="3538279"/>
            <a:ext cx="1651022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310179" y="4437693"/>
            <a:ext cx="1000618" cy="321508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310179" y="4453349"/>
            <a:ext cx="123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페이징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675120" y="3548468"/>
            <a:ext cx="635058" cy="889224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255853" y="324337"/>
            <a:ext cx="4439696" cy="376783"/>
            <a:chOff x="2408779" y="324337"/>
            <a:chExt cx="4439696" cy="376783"/>
          </a:xfrm>
        </p:grpSpPr>
        <p:sp>
          <p:nvSpPr>
            <p:cNvPr id="42" name="TextBox 41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공지사항∙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Q&amp;A 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게시판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7009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98" y="1088110"/>
            <a:ext cx="4766685" cy="33374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15972" y="1494197"/>
            <a:ext cx="2880360" cy="153737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151" y="4985420"/>
            <a:ext cx="2749549" cy="746484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16" y="4561045"/>
            <a:ext cx="5248216" cy="2155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6686438" y="4101910"/>
            <a:ext cx="500175" cy="2605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6916778" y="4362450"/>
            <a:ext cx="0" cy="19859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622216" y="4561045"/>
            <a:ext cx="5248216" cy="215506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315488" y="324337"/>
            <a:ext cx="3043246" cy="376783"/>
            <a:chOff x="2408779" y="324337"/>
            <a:chExt cx="3043246" cy="376783"/>
          </a:xfrm>
        </p:grpSpPr>
        <p:sp>
          <p:nvSpPr>
            <p:cNvPr id="20" name="TextBox 19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불만게시판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장애인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9790">
            <a:off x="7037663" y="4194138"/>
            <a:ext cx="234152" cy="234152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640054" y="1777145"/>
            <a:ext cx="2954233" cy="9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이용자는 불만게시판에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글을 쓰거나 관리자가 답변한 내용 확인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0972" y="5066274"/>
            <a:ext cx="2752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새 글 쓰기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버튼을 클릭 시 글 작성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655213" y="2320571"/>
            <a:ext cx="2595582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4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197918" y="2984684"/>
            <a:ext cx="3532396" cy="415307"/>
            <a:chOff x="3197918" y="3013259"/>
            <a:chExt cx="3532396" cy="415307"/>
          </a:xfrm>
        </p:grpSpPr>
        <p:sp>
          <p:nvSpPr>
            <p:cNvPr id="14" name="직사각형 13"/>
            <p:cNvSpPr/>
            <p:nvPr/>
          </p:nvSpPr>
          <p:spPr>
            <a:xfrm>
              <a:off x="4361579" y="3013259"/>
              <a:ext cx="1204176" cy="40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97918" y="3013259"/>
              <a:ext cx="3532396" cy="40011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5453" y="3028456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장애인</a:t>
              </a:r>
              <a:endPara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24234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운전자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90310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관리자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538788" y="3013259"/>
              <a:ext cx="0" cy="400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18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483839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62025" y="1786854"/>
            <a:ext cx="2695296" cy="236569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b="26100"/>
          <a:stretch/>
        </p:blipFill>
        <p:spPr>
          <a:xfrm>
            <a:off x="5154608" y="1285150"/>
            <a:ext cx="2593020" cy="3939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5341342" y="3512820"/>
            <a:ext cx="2211984" cy="93535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5133244" y="3437096"/>
            <a:ext cx="208097" cy="995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5645" y="2807621"/>
            <a:ext cx="1488963" cy="6402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309673" y="324337"/>
            <a:ext cx="3043246" cy="376783"/>
            <a:chOff x="2408779" y="324337"/>
            <a:chExt cx="3043246" cy="376783"/>
          </a:xfrm>
        </p:grpSpPr>
        <p:sp>
          <p:nvSpPr>
            <p:cNvPr id="34" name="TextBox 33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최초실행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41088" y="1991996"/>
            <a:ext cx="2392959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최초 실행 시 </a:t>
            </a: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위치,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권한 허용 여부 창 알림</a:t>
            </a:r>
          </a:p>
        </p:txBody>
      </p:sp>
      <p:sp>
        <p:nvSpPr>
          <p:cNvPr id="20" name="TextBox 25"/>
          <p:cNvSpPr txBox="1"/>
          <p:nvPr/>
        </p:nvSpPr>
        <p:spPr>
          <a:xfrm>
            <a:off x="1232764" y="3159667"/>
            <a:ext cx="2392959" cy="73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권한 허용 거부 시 강제 종료</a:t>
            </a:r>
          </a:p>
        </p:txBody>
      </p:sp>
    </p:spTree>
    <p:extLst>
      <p:ext uri="{BB962C8B-B14F-4D97-AF65-F5344CB8AC3E}">
        <p14:creationId xmlns:p14="http://schemas.microsoft.com/office/powerpoint/2010/main" val="16867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96274" y="1820412"/>
            <a:ext cx="2544007" cy="128802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4049" y="2015289"/>
            <a:ext cx="2392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권한 허용창에 다시 묻지 않음을 선택 후 거부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554746" y="2214920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t="14830" b="13490"/>
          <a:stretch>
            <a:fillRect/>
          </a:stretch>
        </p:blipFill>
        <p:spPr>
          <a:xfrm>
            <a:off x="3764797" y="1464693"/>
            <a:ext cx="2485190" cy="382078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228" name="TextBox 25"/>
          <p:cNvSpPr txBox="1"/>
          <p:nvPr/>
        </p:nvSpPr>
        <p:spPr>
          <a:xfrm>
            <a:off x="877604" y="3375085"/>
            <a:ext cx="2392959" cy="90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강제로 권한 설정 화면으로 이동</a:t>
            </a:r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 rotWithShape="1">
          <a:blip r:embed="rId3"/>
          <a:srcRect b="29890"/>
          <a:stretch>
            <a:fillRect/>
          </a:stretch>
        </p:blipFill>
        <p:spPr>
          <a:xfrm>
            <a:off x="6692094" y="1455706"/>
            <a:ext cx="2355765" cy="385672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3651762" y="1329521"/>
            <a:ext cx="283055" cy="316938"/>
            <a:chOff x="2669467" y="1058221"/>
            <a:chExt cx="309089" cy="346087"/>
          </a:xfrm>
        </p:grpSpPr>
        <p:sp>
          <p:nvSpPr>
            <p:cNvPr id="24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69468" y="1058219"/>
              <a:ext cx="293803" cy="346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229" name="그룹 52"/>
          <p:cNvGrpSpPr/>
          <p:nvPr/>
        </p:nvGrpSpPr>
        <p:grpSpPr>
          <a:xfrm>
            <a:off x="6548833" y="1327412"/>
            <a:ext cx="283056" cy="319047"/>
            <a:chOff x="2669466" y="1058215"/>
            <a:chExt cx="309091" cy="348390"/>
          </a:xfrm>
        </p:grpSpPr>
        <p:sp>
          <p:nvSpPr>
            <p:cNvPr id="230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1" name="직사각형 54"/>
            <p:cNvSpPr/>
            <p:nvPr/>
          </p:nvSpPr>
          <p:spPr>
            <a:xfrm>
              <a:off x="2669465" y="1058213"/>
              <a:ext cx="293802" cy="348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90583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권한설정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/>
          <p:cNvSpPr/>
          <p:nvPr/>
        </p:nvSpPr>
        <p:spPr>
          <a:xfrm>
            <a:off x="3955639" y="3424496"/>
            <a:ext cx="966330" cy="2433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6274" y="3366299"/>
            <a:ext cx="2544007" cy="128802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25" name="그룹 52"/>
          <p:cNvGrpSpPr/>
          <p:nvPr/>
        </p:nvGrpSpPr>
        <p:grpSpPr>
          <a:xfrm>
            <a:off x="554748" y="3757996"/>
            <a:ext cx="283054" cy="323165"/>
            <a:chOff x="2669469" y="1058222"/>
            <a:chExt cx="309088" cy="352887"/>
          </a:xfrm>
        </p:grpSpPr>
        <p:sp>
          <p:nvSpPr>
            <p:cNvPr id="226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7" name="직사각형 54"/>
            <p:cNvSpPr/>
            <p:nvPr/>
          </p:nvSpPr>
          <p:spPr>
            <a:xfrm>
              <a:off x="2669467" y="1058222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2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9122" y="1988821"/>
            <a:ext cx="2880360" cy="159278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b="21453"/>
          <a:stretch/>
        </p:blipFill>
        <p:spPr>
          <a:xfrm>
            <a:off x="4810731" y="1261433"/>
            <a:ext cx="2593020" cy="418686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904324" y="3486357"/>
            <a:ext cx="2405853" cy="79989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229482" y="3057525"/>
            <a:ext cx="674843" cy="428832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271706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로그인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565599" y="2249378"/>
            <a:ext cx="239295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운전자의 아이디, 비밀번호를 입력하여 로그인</a:t>
            </a:r>
          </a:p>
        </p:txBody>
      </p:sp>
    </p:spTree>
    <p:extLst>
      <p:ext uri="{BB962C8B-B14F-4D97-AF65-F5344CB8AC3E}">
        <p14:creationId xmlns:p14="http://schemas.microsoft.com/office/powerpoint/2010/main" val="38665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7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113890" y="235648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76961" y="2436495"/>
            <a:ext cx="3026238" cy="151828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803199" y="3195638"/>
            <a:ext cx="1008309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b="16092"/>
          <a:stretch/>
        </p:blipFill>
        <p:spPr>
          <a:xfrm>
            <a:off x="4878790" y="1356683"/>
            <a:ext cx="2593020" cy="447261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811508" y="2267837"/>
            <a:ext cx="2727960" cy="320522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81576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메인화면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013786" y="2567942"/>
            <a:ext cx="2727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메인 화면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신청현황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, 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예약목록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주행기록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로그아웃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가지로 구성</a:t>
            </a:r>
          </a:p>
        </p:txBody>
      </p:sp>
    </p:spTree>
    <p:extLst>
      <p:ext uri="{BB962C8B-B14F-4D97-AF65-F5344CB8AC3E}">
        <p14:creationId xmlns:p14="http://schemas.microsoft.com/office/powerpoint/2010/main" val="1398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462978" y="3380894"/>
            <a:ext cx="2880360" cy="1216483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584993" y="981819"/>
            <a:ext cx="2848567" cy="5556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1517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2978" y="1436888"/>
            <a:ext cx="2880360" cy="1216483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32" y="1303019"/>
            <a:ext cx="2388992" cy="491099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3690752" y="2198945"/>
            <a:ext cx="2206618" cy="95573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281110" y="324337"/>
            <a:ext cx="4322898" cy="376783"/>
            <a:chOff x="2408779" y="324337"/>
            <a:chExt cx="4322898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신청현황과 경로확인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99420" y="1091517"/>
            <a:ext cx="2593020" cy="5330406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5527951" y="2879443"/>
            <a:ext cx="738838" cy="60640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897370" y="2712851"/>
            <a:ext cx="68762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17953" y="1928594"/>
            <a:ext cx="283054" cy="307629"/>
            <a:chOff x="2669469" y="1058222"/>
            <a:chExt cx="309088" cy="335922"/>
          </a:xfrm>
        </p:grpSpPr>
        <p:sp>
          <p:nvSpPr>
            <p:cNvPr id="50" name="모서리가 둥근 직사각형 49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2"/>
          <p:cNvGrpSpPr/>
          <p:nvPr/>
        </p:nvGrpSpPr>
        <p:grpSpPr>
          <a:xfrm>
            <a:off x="317955" y="3834642"/>
            <a:ext cx="283054" cy="323165"/>
            <a:chOff x="2669469" y="1058222"/>
            <a:chExt cx="309088" cy="352887"/>
          </a:xfrm>
        </p:grpSpPr>
        <p:sp>
          <p:nvSpPr>
            <p:cNvPr id="53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직사각형 54"/>
            <p:cNvSpPr/>
            <p:nvPr/>
          </p:nvSpPr>
          <p:spPr>
            <a:xfrm>
              <a:off x="2669467" y="1058222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502246" y="2045130"/>
            <a:ext cx="283054" cy="307629"/>
            <a:chOff x="2669469" y="1058222"/>
            <a:chExt cx="309088" cy="335922"/>
          </a:xfrm>
        </p:grpSpPr>
        <p:sp>
          <p:nvSpPr>
            <p:cNvPr id="70" name="모서리가 둥근 직사각형 69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그룹 52"/>
          <p:cNvGrpSpPr/>
          <p:nvPr/>
        </p:nvGrpSpPr>
        <p:grpSpPr>
          <a:xfrm>
            <a:off x="6103199" y="2543774"/>
            <a:ext cx="283054" cy="323165"/>
            <a:chOff x="2669469" y="1058222"/>
            <a:chExt cx="309088" cy="352887"/>
          </a:xfrm>
        </p:grpSpPr>
        <p:sp>
          <p:nvSpPr>
            <p:cNvPr id="73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직사각형 54"/>
            <p:cNvSpPr/>
            <p:nvPr/>
          </p:nvSpPr>
          <p:spPr>
            <a:xfrm>
              <a:off x="2669467" y="1058222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09988" y="1529465"/>
            <a:ext cx="278032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웹에서 이용자들이 현재 시간 이후 예약된 신청한 목록 표시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987" y="3455777"/>
            <a:ext cx="279647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신청목록리스트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터치 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TMAP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으로 경로 표기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(TMAP API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0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923743" y="1597025"/>
            <a:ext cx="2212637" cy="4338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5255208" y="2775575"/>
            <a:ext cx="738838" cy="60640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299366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92488" y="1597025"/>
            <a:ext cx="2880360" cy="141889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55872" y="2139449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1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3"/>
          <a:srcRect t="31310"/>
          <a:stretch>
            <a:fillRect/>
          </a:stretch>
        </p:blipFill>
        <p:spPr>
          <a:xfrm>
            <a:off x="4139712" y="1585336"/>
            <a:ext cx="2485190" cy="350926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239" name="그림 2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262" y="1718041"/>
            <a:ext cx="1997282" cy="410576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2237634" y="324337"/>
            <a:ext cx="4322898" cy="376783"/>
            <a:chOff x="2408779" y="324337"/>
            <a:chExt cx="4322898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예약목록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/>
          <p:cNvSpPr/>
          <p:nvPr/>
        </p:nvSpPr>
        <p:spPr>
          <a:xfrm>
            <a:off x="4167809" y="4646687"/>
            <a:ext cx="1202816" cy="28633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2" name="그룹 22"/>
          <p:cNvGrpSpPr/>
          <p:nvPr/>
        </p:nvGrpSpPr>
        <p:grpSpPr>
          <a:xfrm>
            <a:off x="4006189" y="4485114"/>
            <a:ext cx="283055" cy="316939"/>
            <a:chOff x="2669467" y="1058220"/>
            <a:chExt cx="309089" cy="346088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7" y="1058218"/>
              <a:ext cx="293803" cy="346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92488" y="3484888"/>
            <a:ext cx="2880360" cy="141889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4910904" y="4693721"/>
            <a:ext cx="535399" cy="43943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089065" y="2757943"/>
            <a:ext cx="221660" cy="221660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315488" y="2866752"/>
            <a:ext cx="58171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984022" y="3068635"/>
            <a:ext cx="0" cy="157280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52"/>
          <p:cNvGrpSpPr/>
          <p:nvPr/>
        </p:nvGrpSpPr>
        <p:grpSpPr>
          <a:xfrm>
            <a:off x="447079" y="3949092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20"/>
              <a:ext cx="293801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52"/>
          <p:cNvGrpSpPr/>
          <p:nvPr/>
        </p:nvGrpSpPr>
        <p:grpSpPr>
          <a:xfrm>
            <a:off x="6700898" y="2698990"/>
            <a:ext cx="283056" cy="319047"/>
            <a:chOff x="2669466" y="1058215"/>
            <a:chExt cx="309091" cy="348390"/>
          </a:xfrm>
        </p:grpSpPr>
        <p:sp>
          <p:nvSpPr>
            <p:cNvPr id="237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8" name="직사각형 54"/>
            <p:cNvSpPr/>
            <p:nvPr/>
          </p:nvSpPr>
          <p:spPr>
            <a:xfrm>
              <a:off x="2669465" y="1058212"/>
              <a:ext cx="293802" cy="348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03029" y="1788536"/>
            <a:ext cx="239295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하단의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 터치 시 예약 확인 창 생성</a:t>
            </a:r>
          </a:p>
        </p:txBody>
      </p:sp>
      <p:sp>
        <p:nvSpPr>
          <p:cNvPr id="37" name="TextBox 25"/>
          <p:cNvSpPr txBox="1"/>
          <p:nvPr/>
        </p:nvSpPr>
        <p:spPr>
          <a:xfrm>
            <a:off x="803029" y="3504163"/>
            <a:ext cx="286921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터치 시 신청 목록에서 해당 신청 건이 사라지고 예약 목록으로 이동</a:t>
            </a:r>
          </a:p>
        </p:txBody>
      </p:sp>
    </p:spTree>
    <p:extLst>
      <p:ext uri="{BB962C8B-B14F-4D97-AF65-F5344CB8AC3E}">
        <p14:creationId xmlns:p14="http://schemas.microsoft.com/office/powerpoint/2010/main" val="21173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232710" cy="332399"/>
          </a:xfrm>
        </p:spPr>
        <p:txBody>
          <a:bodyPr/>
          <a:lstStyle/>
          <a:p>
            <a:r>
              <a:rPr lang="ko-KR" altLang="en-US" sz="2400" dirty="0"/>
              <a:t>팀원 소개</a:t>
            </a:r>
          </a:p>
        </p:txBody>
      </p:sp>
      <p:sp>
        <p:nvSpPr>
          <p:cNvPr id="3" name="타원 2"/>
          <p:cNvSpPr/>
          <p:nvPr/>
        </p:nvSpPr>
        <p:spPr>
          <a:xfrm>
            <a:off x="1386570" y="1287032"/>
            <a:ext cx="1581150" cy="18669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55459" y="1287032"/>
            <a:ext cx="1581150" cy="18669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88072" y="327071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문규영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92773" y="327071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조호현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30162" y="3338842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팀장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4179103" y="333408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부팀장</a:t>
            </a:r>
            <a:endParaRPr lang="ko-KR" altLang="en-US" sz="1200" dirty="0"/>
          </a:p>
        </p:txBody>
      </p:sp>
      <p:sp>
        <p:nvSpPr>
          <p:cNvPr id="42" name="타원 41"/>
          <p:cNvSpPr/>
          <p:nvPr/>
        </p:nvSpPr>
        <p:spPr>
          <a:xfrm>
            <a:off x="6719356" y="1287032"/>
            <a:ext cx="1581150" cy="18669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299594" y="32707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김문경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18512" y="334472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</a:rPr>
              <a:t>팀원</a:t>
            </a:r>
          </a:p>
        </p:txBody>
      </p:sp>
      <p:sp>
        <p:nvSpPr>
          <p:cNvPr id="45" name="타원 44"/>
          <p:cNvSpPr/>
          <p:nvPr/>
        </p:nvSpPr>
        <p:spPr>
          <a:xfrm>
            <a:off x="4193547" y="4100105"/>
            <a:ext cx="1581150" cy="18669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755031" y="6083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이상헌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4393983" y="6172507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팀원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1484201" y="4094849"/>
            <a:ext cx="1581150" cy="186690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64439" y="607853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김병운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683357" y="615254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</a:rPr>
              <a:t>팀원</a:t>
            </a:r>
          </a:p>
        </p:txBody>
      </p:sp>
      <p:sp>
        <p:nvSpPr>
          <p:cNvPr id="25" name="타원 24"/>
          <p:cNvSpPr/>
          <p:nvPr/>
        </p:nvSpPr>
        <p:spPr>
          <a:xfrm>
            <a:off x="6732840" y="4094849"/>
            <a:ext cx="1581150" cy="18669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313078" y="607853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정재영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931996" y="615254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014704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408010" y="21631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1132" y="1718041"/>
            <a:ext cx="2880360" cy="12033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550250" y="2097780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/>
          <a:srcRect b="32190"/>
          <a:stretch>
            <a:fillRect/>
          </a:stretch>
        </p:blipFill>
        <p:spPr>
          <a:xfrm>
            <a:off x="4132225" y="1696834"/>
            <a:ext cx="2485190" cy="346433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239" name="그림 238"/>
          <p:cNvPicPr>
            <a:picLocks noChangeAspect="1"/>
          </p:cNvPicPr>
          <p:nvPr/>
        </p:nvPicPr>
        <p:blipFill rotWithShape="1">
          <a:blip r:embed="rId3"/>
          <a:srcRect b="27580"/>
          <a:stretch>
            <a:fillRect/>
          </a:stretch>
        </p:blipFill>
        <p:spPr>
          <a:xfrm>
            <a:off x="7059522" y="1681595"/>
            <a:ext cx="2355765" cy="353075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2326490" y="324337"/>
            <a:ext cx="4322898" cy="376783"/>
            <a:chOff x="2408779" y="324337"/>
            <a:chExt cx="4322898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신청자에게 </a:t>
              </a:r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전화걸기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그룹 52"/>
          <p:cNvGrpSpPr/>
          <p:nvPr/>
        </p:nvGrpSpPr>
        <p:grpSpPr>
          <a:xfrm>
            <a:off x="7090760" y="3369986"/>
            <a:ext cx="283056" cy="319047"/>
            <a:chOff x="2669466" y="1058215"/>
            <a:chExt cx="309091" cy="348390"/>
          </a:xfrm>
        </p:grpSpPr>
        <p:sp>
          <p:nvSpPr>
            <p:cNvPr id="237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8" name="직사각형 54"/>
            <p:cNvSpPr/>
            <p:nvPr/>
          </p:nvSpPr>
          <p:spPr>
            <a:xfrm>
              <a:off x="2669465" y="1058213"/>
              <a:ext cx="293802" cy="348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2"/>
          <p:cNvGrpSpPr/>
          <p:nvPr/>
        </p:nvGrpSpPr>
        <p:grpSpPr>
          <a:xfrm>
            <a:off x="4148200" y="3821664"/>
            <a:ext cx="283055" cy="316939"/>
            <a:chOff x="2669467" y="1058220"/>
            <a:chExt cx="309089" cy="346088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7" y="1058217"/>
              <a:ext cx="293805" cy="346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01132" y="3302016"/>
            <a:ext cx="2880360" cy="12033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0" name="그룹 52"/>
          <p:cNvGrpSpPr/>
          <p:nvPr/>
        </p:nvGrpSpPr>
        <p:grpSpPr>
          <a:xfrm>
            <a:off x="554747" y="3647336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21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46825" y="4305760"/>
            <a:ext cx="481293" cy="22576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910263" y="3610139"/>
            <a:ext cx="1149259" cy="69562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7488" y="1821261"/>
            <a:ext cx="2502107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목록 리스트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터치 시 신청자 전화번호 정보 창 생성</a:t>
            </a:r>
          </a:p>
        </p:txBody>
      </p:sp>
      <p:sp>
        <p:nvSpPr>
          <p:cNvPr id="36" name="TextBox 25"/>
          <p:cNvSpPr txBox="1"/>
          <p:nvPr/>
        </p:nvSpPr>
        <p:spPr>
          <a:xfrm>
            <a:off x="957488" y="3410194"/>
            <a:ext cx="239295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전화 걸기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터치 시 전화 권한 요청 창이 생성</a:t>
            </a:r>
          </a:p>
        </p:txBody>
      </p:sp>
    </p:spTree>
    <p:extLst>
      <p:ext uri="{BB962C8B-B14F-4D97-AF65-F5344CB8AC3E}">
        <p14:creationId xmlns:p14="http://schemas.microsoft.com/office/powerpoint/2010/main" val="24806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92547" y="1467902"/>
            <a:ext cx="2600399" cy="3765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922" y="1597025"/>
            <a:ext cx="3009844" cy="125171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224503" y="2069068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/>
          <a:srcRect t="40420"/>
          <a:stretch/>
        </p:blipFill>
        <p:spPr>
          <a:xfrm>
            <a:off x="3916611" y="3400124"/>
            <a:ext cx="2485190" cy="304373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239" name="그림 238"/>
          <p:cNvPicPr>
            <a:picLocks noChangeAspect="1"/>
          </p:cNvPicPr>
          <p:nvPr/>
        </p:nvPicPr>
        <p:blipFill rotWithShape="1">
          <a:blip r:embed="rId3"/>
          <a:srcRect b="33340"/>
          <a:stretch>
            <a:fillRect/>
          </a:stretch>
        </p:blipFill>
        <p:spPr>
          <a:xfrm>
            <a:off x="7040840" y="1591343"/>
            <a:ext cx="2355765" cy="350379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2271707" y="324337"/>
            <a:ext cx="4322898" cy="376783"/>
            <a:chOff x="2408779" y="324337"/>
            <a:chExt cx="4322898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TMAP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경로안내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t="24386" b="36649"/>
          <a:stretch/>
        </p:blipFill>
        <p:spPr>
          <a:xfrm>
            <a:off x="3916611" y="1210627"/>
            <a:ext cx="2485190" cy="199072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5707563" y="2574418"/>
            <a:ext cx="481293" cy="22576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2" name="그룹 22"/>
          <p:cNvGrpSpPr/>
          <p:nvPr/>
        </p:nvGrpSpPr>
        <p:grpSpPr>
          <a:xfrm>
            <a:off x="3949640" y="2047519"/>
            <a:ext cx="283055" cy="316939"/>
            <a:chOff x="2669467" y="1058220"/>
            <a:chExt cx="309089" cy="346088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7" y="1058219"/>
              <a:ext cx="293804" cy="346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863901" y="3350732"/>
            <a:ext cx="2600399" cy="314531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974943" y="2800178"/>
            <a:ext cx="0" cy="55055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2"/>
          <p:cNvGrpSpPr/>
          <p:nvPr/>
        </p:nvGrpSpPr>
        <p:grpSpPr>
          <a:xfrm>
            <a:off x="3728380" y="5574500"/>
            <a:ext cx="283056" cy="319047"/>
            <a:chOff x="2669466" y="1058215"/>
            <a:chExt cx="309091" cy="348390"/>
          </a:xfrm>
        </p:grpSpPr>
        <p:sp>
          <p:nvSpPr>
            <p:cNvPr id="40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직사각형 54"/>
            <p:cNvSpPr/>
            <p:nvPr/>
          </p:nvSpPr>
          <p:spPr>
            <a:xfrm>
              <a:off x="2669465" y="1058213"/>
              <a:ext cx="293802" cy="348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7672">
            <a:off x="5294737" y="5661353"/>
            <a:ext cx="528559" cy="43381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59922" y="3075455"/>
            <a:ext cx="3009844" cy="125171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0" name="그룹 52"/>
          <p:cNvGrpSpPr/>
          <p:nvPr/>
        </p:nvGrpSpPr>
        <p:grpSpPr>
          <a:xfrm>
            <a:off x="216349" y="3501740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21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59922" y="4559432"/>
            <a:ext cx="3009844" cy="148082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3" name="그룹 52"/>
          <p:cNvGrpSpPr/>
          <p:nvPr/>
        </p:nvGrpSpPr>
        <p:grpSpPr>
          <a:xfrm>
            <a:off x="213022" y="5011251"/>
            <a:ext cx="283057" cy="323165"/>
            <a:chOff x="2669465" y="1058213"/>
            <a:chExt cx="309092" cy="352887"/>
          </a:xfrm>
        </p:grpSpPr>
        <p:sp>
          <p:nvSpPr>
            <p:cNvPr id="44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직사각형 54"/>
            <p:cNvSpPr/>
            <p:nvPr/>
          </p:nvSpPr>
          <p:spPr>
            <a:xfrm>
              <a:off x="2669465" y="1058213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52"/>
          <p:cNvGrpSpPr/>
          <p:nvPr/>
        </p:nvGrpSpPr>
        <p:grpSpPr>
          <a:xfrm>
            <a:off x="7918016" y="5690393"/>
            <a:ext cx="283057" cy="323165"/>
            <a:chOff x="2669465" y="1058213"/>
            <a:chExt cx="309092" cy="352887"/>
          </a:xfrm>
        </p:grpSpPr>
        <p:sp>
          <p:nvSpPr>
            <p:cNvPr id="237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8" name="직사각형 54"/>
            <p:cNvSpPr/>
            <p:nvPr/>
          </p:nvSpPr>
          <p:spPr>
            <a:xfrm>
              <a:off x="2669465" y="1058213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3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8069916" y="5260595"/>
            <a:ext cx="0" cy="55055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6464300" y="5838182"/>
            <a:ext cx="1605617" cy="302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3547" y="1844327"/>
            <a:ext cx="254571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 보기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 터치 시 경로 화면 생성</a:t>
            </a:r>
          </a:p>
        </p:txBody>
      </p:sp>
      <p:sp>
        <p:nvSpPr>
          <p:cNvPr id="56" name="TextBox 25"/>
          <p:cNvSpPr txBox="1"/>
          <p:nvPr/>
        </p:nvSpPr>
        <p:spPr>
          <a:xfrm>
            <a:off x="633547" y="4595344"/>
            <a:ext cx="2545719" cy="139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TMAP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현재위치, 출발지, 도착지를 자동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기입하여 운행 편리성 제공</a:t>
            </a:r>
          </a:p>
        </p:txBody>
      </p:sp>
      <p:sp>
        <p:nvSpPr>
          <p:cNvPr id="57" name="TextBox 25"/>
          <p:cNvSpPr txBox="1"/>
          <p:nvPr/>
        </p:nvSpPr>
        <p:spPr>
          <a:xfrm>
            <a:off x="633547" y="3327279"/>
            <a:ext cx="239295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 시작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터치 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TMAP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38801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5855" y="1468073"/>
            <a:ext cx="2091291" cy="39865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41267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5792" y="1597026"/>
            <a:ext cx="2880360" cy="120489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571512" y="2039781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2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/>
          <a:srcRect b="29200"/>
          <a:stretch>
            <a:fillRect/>
          </a:stretch>
        </p:blipFill>
        <p:spPr>
          <a:xfrm>
            <a:off x="4179761" y="1620455"/>
            <a:ext cx="2485190" cy="361709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239" name="그림 2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44" y="1543757"/>
            <a:ext cx="1836335" cy="37749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2342053" y="324337"/>
            <a:ext cx="4322898" cy="376783"/>
            <a:chOff x="2408779" y="324337"/>
            <a:chExt cx="4322898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주행기록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/>
          <p:cNvSpPr/>
          <p:nvPr/>
        </p:nvSpPr>
        <p:spPr>
          <a:xfrm>
            <a:off x="705792" y="3240868"/>
            <a:ext cx="2880360" cy="157441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03954" y="2522771"/>
            <a:ext cx="1444767" cy="142504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2" name="그룹 22"/>
          <p:cNvGrpSpPr/>
          <p:nvPr/>
        </p:nvGrpSpPr>
        <p:grpSpPr>
          <a:xfrm>
            <a:off x="4557741" y="2366441"/>
            <a:ext cx="283055" cy="316939"/>
            <a:chOff x="2669467" y="1058220"/>
            <a:chExt cx="309089" cy="346088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7" y="1058219"/>
              <a:ext cx="293804" cy="346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5761416" y="3205456"/>
            <a:ext cx="738838" cy="606404"/>
          </a:xfrm>
          <a:prstGeom prst="rect">
            <a:avLst/>
          </a:prstGeom>
        </p:spPr>
      </p:pic>
      <p:grpSp>
        <p:nvGrpSpPr>
          <p:cNvPr id="236" name="그룹 52"/>
          <p:cNvGrpSpPr/>
          <p:nvPr/>
        </p:nvGrpSpPr>
        <p:grpSpPr>
          <a:xfrm>
            <a:off x="6874326" y="1346392"/>
            <a:ext cx="283056" cy="319047"/>
            <a:chOff x="2669466" y="1058215"/>
            <a:chExt cx="309091" cy="348390"/>
          </a:xfrm>
        </p:grpSpPr>
        <p:sp>
          <p:nvSpPr>
            <p:cNvPr id="237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8" name="직사각형 54"/>
            <p:cNvSpPr/>
            <p:nvPr/>
          </p:nvSpPr>
          <p:spPr>
            <a:xfrm>
              <a:off x="2669465" y="1058213"/>
              <a:ext cx="293802" cy="348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148721" y="3109630"/>
            <a:ext cx="86013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52"/>
          <p:cNvGrpSpPr/>
          <p:nvPr/>
        </p:nvGrpSpPr>
        <p:grpSpPr>
          <a:xfrm>
            <a:off x="559643" y="3786231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21"/>
              <a:ext cx="293802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66717" y="1823655"/>
            <a:ext cx="254571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TMAP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종료 시 주행 완료 창 생성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980616" y="3355195"/>
            <a:ext cx="2605536" cy="139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주행 완료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 터치 시 예약 목록에 있던 예약 건이 주행 기록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603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8143" y="1706714"/>
            <a:ext cx="2880360" cy="36577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79610" y="1851696"/>
            <a:ext cx="2895069" cy="14325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6077126" y="3412916"/>
            <a:ext cx="3610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044278" y="3121371"/>
            <a:ext cx="283055" cy="315249"/>
            <a:chOff x="2669467" y="1058222"/>
            <a:chExt cx="309089" cy="344242"/>
          </a:xfrm>
        </p:grpSpPr>
        <p:sp>
          <p:nvSpPr>
            <p:cNvPr id="24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69464" y="1058222"/>
              <a:ext cx="293802" cy="344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b="36719"/>
          <a:stretch/>
        </p:blipFill>
        <p:spPr>
          <a:xfrm>
            <a:off x="6581813" y="1838954"/>
            <a:ext cx="2593020" cy="3373126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2271707" y="324337"/>
            <a:ext cx="4322898" cy="376783"/>
            <a:chOff x="2408779" y="324337"/>
            <a:chExt cx="4322898" cy="376783"/>
          </a:xfrm>
        </p:grpSpPr>
        <p:sp>
          <p:nvSpPr>
            <p:cNvPr id="21" name="TextBox 20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주행기록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b="38660"/>
          <a:stretch>
            <a:fillRect/>
          </a:stretch>
        </p:blipFill>
        <p:spPr>
          <a:xfrm>
            <a:off x="3782222" y="1845929"/>
            <a:ext cx="2355765" cy="336002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3788207" y="2865120"/>
            <a:ext cx="2349780" cy="111252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338084" y="2342552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1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565663" y="2650181"/>
            <a:ext cx="283054" cy="307629"/>
            <a:chOff x="2669469" y="1058222"/>
            <a:chExt cx="309088" cy="335922"/>
          </a:xfrm>
        </p:grpSpPr>
        <p:sp>
          <p:nvSpPr>
            <p:cNvPr id="37" name="모서리가 둥근 직사각형 3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669469" y="1058222"/>
              <a:ext cx="293801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5074061" y="3621343"/>
            <a:ext cx="738838" cy="6064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8937" y="2188516"/>
            <a:ext cx="2715743" cy="73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특정 주행 건을 터치하면 해당 경로만 보이게 설정</a:t>
            </a:r>
          </a:p>
        </p:txBody>
      </p:sp>
    </p:spTree>
    <p:extLst>
      <p:ext uri="{BB962C8B-B14F-4D97-AF65-F5344CB8AC3E}">
        <p14:creationId xmlns:p14="http://schemas.microsoft.com/office/powerpoint/2010/main" val="15599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6756751" y="2387368"/>
            <a:ext cx="2409898" cy="38026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310729" y="19628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3851" y="1517707"/>
            <a:ext cx="3147816" cy="125066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62324" y="1909906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0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/>
          <a:srcRect b="44110"/>
          <a:stretch>
            <a:fillRect/>
          </a:stretch>
        </p:blipFill>
        <p:spPr>
          <a:xfrm>
            <a:off x="4243290" y="2195979"/>
            <a:ext cx="2021838" cy="232312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</p:pic>
      <p:sp>
        <p:nvSpPr>
          <p:cNvPr id="245" name="직사각형 244"/>
          <p:cNvSpPr/>
          <p:nvPr/>
        </p:nvSpPr>
        <p:spPr>
          <a:xfrm>
            <a:off x="4319497" y="1684761"/>
            <a:ext cx="2381250" cy="458278"/>
          </a:xfrm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endParaRPr lang="ko-KR" altLang="en-US">
              <a:ln w="9525">
                <a:solidFill>
                  <a:srgbClr val="FF0000"/>
                </a:solidFill>
              </a:ln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3"/>
          <a:srcRect r="24096"/>
          <a:stretch/>
        </p:blipFill>
        <p:spPr>
          <a:xfrm>
            <a:off x="5158229" y="1364214"/>
            <a:ext cx="4286041" cy="48503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4"/>
          <a:srcRect t="18310"/>
          <a:stretch>
            <a:fillRect/>
          </a:stretch>
        </p:blipFill>
        <p:spPr>
          <a:xfrm>
            <a:off x="6903836" y="2528488"/>
            <a:ext cx="2100521" cy="3527232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7360962" y="5289859"/>
            <a:ext cx="1186267" cy="476958"/>
          </a:xfrm>
          <a:prstGeom prst="rect">
            <a:avLst/>
          </a:prstGeom>
          <a:ln w="12700" algn="ctr">
            <a:solidFill>
              <a:schemeClr val="bg1">
                <a:lumMod val="95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268414" y="324337"/>
            <a:ext cx="4322898" cy="376783"/>
            <a:chOff x="2408779" y="324337"/>
            <a:chExt cx="4322898" cy="376783"/>
          </a:xfrm>
        </p:grpSpPr>
        <p:sp>
          <p:nvSpPr>
            <p:cNvPr id="45" name="TextBox 44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예외상황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/>
          <p:cNvSpPr/>
          <p:nvPr/>
        </p:nvSpPr>
        <p:spPr>
          <a:xfrm>
            <a:off x="603851" y="3101683"/>
            <a:ext cx="3126794" cy="132553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0" name="그룹 52"/>
          <p:cNvGrpSpPr/>
          <p:nvPr/>
        </p:nvGrpSpPr>
        <p:grpSpPr>
          <a:xfrm>
            <a:off x="455323" y="3568153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19"/>
              <a:ext cx="293800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2"/>
          <p:cNvGrpSpPr/>
          <p:nvPr/>
        </p:nvGrpSpPr>
        <p:grpSpPr>
          <a:xfrm>
            <a:off x="4073022" y="2037509"/>
            <a:ext cx="283054" cy="316940"/>
            <a:chOff x="2669467" y="1058217"/>
            <a:chExt cx="309088" cy="346090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6" y="1058217"/>
              <a:ext cx="293804" cy="346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5714531" y="1445738"/>
            <a:ext cx="630510" cy="29232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6345041" y="1738063"/>
            <a:ext cx="411710" cy="643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52"/>
          <p:cNvGrpSpPr/>
          <p:nvPr/>
        </p:nvGrpSpPr>
        <p:grpSpPr>
          <a:xfrm>
            <a:off x="5522684" y="1272852"/>
            <a:ext cx="283058" cy="319048"/>
            <a:chOff x="2669464" y="1058213"/>
            <a:chExt cx="309093" cy="348392"/>
          </a:xfrm>
        </p:grpSpPr>
        <p:sp>
          <p:nvSpPr>
            <p:cNvPr id="237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8" name="직사각형 54"/>
            <p:cNvSpPr/>
            <p:nvPr/>
          </p:nvSpPr>
          <p:spPr>
            <a:xfrm>
              <a:off x="2669464" y="1058213"/>
              <a:ext cx="293802" cy="348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42861" y="1606731"/>
            <a:ext cx="3012574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운전자가 예약 목록에서 취소된 예약 목록리스트를 터치할 경우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842861" y="3341031"/>
            <a:ext cx="2836257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토스트를 활용하여 취소된 건임을 알림</a:t>
            </a:r>
          </a:p>
        </p:txBody>
      </p:sp>
    </p:spTree>
    <p:extLst>
      <p:ext uri="{BB962C8B-B14F-4D97-AF65-F5344CB8AC3E}">
        <p14:creationId xmlns:p14="http://schemas.microsoft.com/office/powerpoint/2010/main" val="40725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5" y="340680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344741" y="16846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37863" y="1522900"/>
            <a:ext cx="2880360" cy="124027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60340" y="1911345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1" cy="342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>
                <a:solidFill>
                  <a:schemeClr val="bg1"/>
                </a:solidFill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5" y="1202612"/>
            <a:ext cx="2179017" cy="445277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245" name="직사각형 244"/>
          <p:cNvSpPr/>
          <p:nvPr/>
        </p:nvSpPr>
        <p:spPr>
          <a:xfrm>
            <a:off x="4319497" y="1684761"/>
            <a:ext cx="2381250" cy="458278"/>
          </a:xfrm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endParaRPr lang="ko-KR" altLang="en-US">
              <a:ln w="9525">
                <a:solidFill>
                  <a:srgbClr val="FF0000"/>
                </a:solidFill>
              </a:ln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7642294" y="5052021"/>
            <a:ext cx="1485230" cy="525919"/>
          </a:xfrm>
          <a:prstGeom prst="rect">
            <a:avLst/>
          </a:prstGeom>
          <a:ln w="9525" algn="ctr">
            <a:solidFill>
              <a:srgbClr val="FF0000"/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2272372" y="324337"/>
            <a:ext cx="4322898" cy="376783"/>
            <a:chOff x="2408779" y="324337"/>
            <a:chExt cx="4322898" cy="376783"/>
          </a:xfrm>
        </p:grpSpPr>
        <p:sp>
          <p:nvSpPr>
            <p:cNvPr id="36" name="TextBox 35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예외상황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637863" y="3025800"/>
            <a:ext cx="2880360" cy="17138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57641" y="2013171"/>
            <a:ext cx="2399394" cy="79805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2" name="그룹 22"/>
          <p:cNvGrpSpPr/>
          <p:nvPr/>
        </p:nvGrpSpPr>
        <p:grpSpPr>
          <a:xfrm>
            <a:off x="3836330" y="1877256"/>
            <a:ext cx="283055" cy="318491"/>
            <a:chOff x="2669467" y="1058216"/>
            <a:chExt cx="309089" cy="347782"/>
          </a:xfrm>
        </p:grpSpPr>
        <p:sp>
          <p:nvSpPr>
            <p:cNvPr id="233" name="모서리가 둥근 직사각형 23"/>
            <p:cNvSpPr/>
            <p:nvPr/>
          </p:nvSpPr>
          <p:spPr>
            <a:xfrm rot="2700000">
              <a:off x="2679699" y="1079499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4" name="직사각형 28"/>
            <p:cNvSpPr/>
            <p:nvPr/>
          </p:nvSpPr>
          <p:spPr>
            <a:xfrm>
              <a:off x="2669466" y="1058214"/>
              <a:ext cx="293805" cy="347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01">
            <a:off x="5616904" y="2577192"/>
            <a:ext cx="738838" cy="60640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787539" y="1101113"/>
            <a:ext cx="2776091" cy="49892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4"/>
          <a:srcRect t="6520"/>
          <a:stretch>
            <a:fillRect/>
          </a:stretch>
        </p:blipFill>
        <p:spPr>
          <a:xfrm>
            <a:off x="6962775" y="1261021"/>
            <a:ext cx="2415250" cy="464147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40" name="그룹 52"/>
          <p:cNvGrpSpPr/>
          <p:nvPr/>
        </p:nvGrpSpPr>
        <p:grpSpPr>
          <a:xfrm>
            <a:off x="475678" y="3442284"/>
            <a:ext cx="283055" cy="323165"/>
            <a:chOff x="2669468" y="1058222"/>
            <a:chExt cx="309089" cy="352887"/>
          </a:xfrm>
        </p:grpSpPr>
        <p:sp>
          <p:nvSpPr>
            <p:cNvPr id="241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2" name="직사각형 54"/>
            <p:cNvSpPr/>
            <p:nvPr/>
          </p:nvSpPr>
          <p:spPr>
            <a:xfrm>
              <a:off x="2669468" y="1058220"/>
              <a:ext cx="293801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6443826" y="2569452"/>
            <a:ext cx="743715" cy="228050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290723" y="5031723"/>
            <a:ext cx="1694653" cy="5665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52"/>
          <p:cNvGrpSpPr/>
          <p:nvPr/>
        </p:nvGrpSpPr>
        <p:grpSpPr>
          <a:xfrm>
            <a:off x="7130473" y="4849955"/>
            <a:ext cx="283055" cy="323165"/>
            <a:chOff x="2669468" y="1058222"/>
            <a:chExt cx="309089" cy="352887"/>
          </a:xfrm>
        </p:grpSpPr>
        <p:sp>
          <p:nvSpPr>
            <p:cNvPr id="50" name="모서리가 둥근 직사각형 5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직사각형 54"/>
            <p:cNvSpPr/>
            <p:nvPr/>
          </p:nvSpPr>
          <p:spPr>
            <a:xfrm>
              <a:off x="2669468" y="1058220"/>
              <a:ext cx="293801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500" dirty="0"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56153" y="1666703"/>
            <a:ext cx="2545719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운전자가 예약목록에서 예약 건을 수락하려고 할 경우</a:t>
            </a:r>
          </a:p>
        </p:txBody>
      </p:sp>
      <p:sp>
        <p:nvSpPr>
          <p:cNvPr id="53" name="TextBox 25"/>
          <p:cNvSpPr txBox="1"/>
          <p:nvPr/>
        </p:nvSpPr>
        <p:spPr>
          <a:xfrm>
            <a:off x="856153" y="3181001"/>
            <a:ext cx="2587933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운전자가 이미 해당 예약을 수락했다면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토스트로 다른 이용자가 예약 했음을 알림</a:t>
            </a:r>
          </a:p>
        </p:txBody>
      </p:sp>
    </p:spTree>
    <p:extLst>
      <p:ext uri="{BB962C8B-B14F-4D97-AF65-F5344CB8AC3E}">
        <p14:creationId xmlns:p14="http://schemas.microsoft.com/office/powerpoint/2010/main" val="26923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402359" y="240978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70451" y="2164079"/>
            <a:ext cx="3531766" cy="155448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102217" y="2936227"/>
            <a:ext cx="68131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2"/>
          <a:srcRect b="69620"/>
          <a:stretch>
            <a:fillRect/>
          </a:stretch>
        </p:blipFill>
        <p:spPr>
          <a:xfrm>
            <a:off x="4783533" y="1932637"/>
            <a:ext cx="3885892" cy="242660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2281426" y="324337"/>
            <a:ext cx="4322898" cy="376783"/>
            <a:chOff x="2408779" y="324337"/>
            <a:chExt cx="4322898" cy="376783"/>
          </a:xfrm>
        </p:grpSpPr>
        <p:sp>
          <p:nvSpPr>
            <p:cNvPr id="21" name="TextBox 20"/>
            <p:cNvSpPr txBox="1"/>
            <p:nvPr/>
          </p:nvSpPr>
          <p:spPr>
            <a:xfrm>
              <a:off x="3603324" y="324337"/>
              <a:ext cx="312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앱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 예외상황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51741" y="2398458"/>
            <a:ext cx="35252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모든 운전자가 특정 신청 건을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 거절한다면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예약자에게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취소 문자가 발송</a:t>
            </a:r>
          </a:p>
        </p:txBody>
      </p:sp>
    </p:spTree>
    <p:extLst>
      <p:ext uri="{BB962C8B-B14F-4D97-AF65-F5344CB8AC3E}">
        <p14:creationId xmlns:p14="http://schemas.microsoft.com/office/powerpoint/2010/main" val="12626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8" y="1162537"/>
            <a:ext cx="5809603" cy="48039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4782" y="2103998"/>
            <a:ext cx="3015738" cy="175693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65397" y="4083193"/>
            <a:ext cx="2826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500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86358" y="324337"/>
            <a:ext cx="3043246" cy="376783"/>
            <a:chOff x="2408779" y="324337"/>
            <a:chExt cx="3043246" cy="376783"/>
          </a:xfrm>
        </p:grpSpPr>
        <p:sp>
          <p:nvSpPr>
            <p:cNvPr id="27" name="TextBox 26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메인 화면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6582553" y="1805940"/>
            <a:ext cx="2911967" cy="2667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480520" y="2895600"/>
            <a:ext cx="310203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316" y="2286604"/>
            <a:ext cx="282914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 메인 화면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주행기록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예약현황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가지로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31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1348594"/>
            <a:ext cx="5625118" cy="42210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272543" y="23850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65664" y="2438400"/>
            <a:ext cx="3091935" cy="11852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04942" y="2881610"/>
            <a:ext cx="283054" cy="307629"/>
            <a:chOff x="2669469" y="1058222"/>
            <a:chExt cx="309088" cy="335922"/>
          </a:xfrm>
        </p:grpSpPr>
        <p:sp>
          <p:nvSpPr>
            <p:cNvPr id="47" name="모서리가 둥근 직사각형 4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69469" y="1058222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회원가입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4232181" y="3995371"/>
            <a:ext cx="2046699" cy="30762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945783" y="3967972"/>
            <a:ext cx="283054" cy="307629"/>
            <a:chOff x="2669469" y="1058221"/>
            <a:chExt cx="309088" cy="335922"/>
          </a:xfrm>
        </p:grpSpPr>
        <p:sp>
          <p:nvSpPr>
            <p:cNvPr id="24" name="모서리가 둥근 직사각형 2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69469" y="1058221"/>
              <a:ext cx="293804" cy="33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>
            <a:endCxn id="24" idx="1"/>
          </p:cNvCxnSpPr>
          <p:nvPr/>
        </p:nvCxnSpPr>
        <p:spPr>
          <a:xfrm>
            <a:off x="3657599" y="3623624"/>
            <a:ext cx="337633" cy="403915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4722" y="2656859"/>
            <a:ext cx="269277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운전자는 회원가입 시 면허증 번호 입력이 필요</a:t>
            </a:r>
          </a:p>
        </p:txBody>
      </p:sp>
    </p:spTree>
    <p:extLst>
      <p:ext uri="{BB962C8B-B14F-4D97-AF65-F5344CB8AC3E}">
        <p14:creationId xmlns:p14="http://schemas.microsoft.com/office/powerpoint/2010/main" val="445425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99" y="1598368"/>
            <a:ext cx="5963376" cy="13511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922" y="1718041"/>
            <a:ext cx="2880360" cy="2046239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차량정보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779044" y="2269045"/>
            <a:ext cx="1198594" cy="14315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894682" y="3459480"/>
            <a:ext cx="2772673" cy="18951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65041" y="4071136"/>
            <a:ext cx="256470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정비까지 남은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된다면 차량운행이 불가하며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차량정기 점검필요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표기된다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11" y="3674200"/>
            <a:ext cx="1029670" cy="27694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</p:pic>
      <p:cxnSp>
        <p:nvCxnSpPr>
          <p:cNvPr id="7" name="직선 연결선 6"/>
          <p:cNvCxnSpPr>
            <a:stCxn id="2" idx="2"/>
          </p:cNvCxnSpPr>
          <p:nvPr/>
        </p:nvCxnSpPr>
        <p:spPr>
          <a:xfrm>
            <a:off x="4378341" y="2412198"/>
            <a:ext cx="365770" cy="126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8288" y="1890396"/>
            <a:ext cx="239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차량정보 페이지에서 자신의 차량번호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연식 차량종류 와 정비까지 남은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KM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05001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47575"/>
            <a:ext cx="1232710" cy="332399"/>
          </a:xfrm>
        </p:spPr>
        <p:txBody>
          <a:bodyPr/>
          <a:lstStyle/>
          <a:p>
            <a:r>
              <a:rPr lang="ko-KR" altLang="en-US" sz="2400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522" y="1787149"/>
            <a:ext cx="7848879" cy="619498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spc="-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10916" y="1860537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769892" y="1860595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650315" y="18493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29568" y="18717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2645" y="1998774"/>
            <a:ext cx="744242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이름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3017" y="1998774"/>
            <a:ext cx="3658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38749" y="1998774"/>
            <a:ext cx="588632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클래스 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5301" y="1998774"/>
            <a:ext cx="616816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Android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3788" y="1983386"/>
            <a:ext cx="49230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UI 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74619"/>
              </p:ext>
            </p:extLst>
          </p:nvPr>
        </p:nvGraphicFramePr>
        <p:xfrm>
          <a:off x="1079331" y="2416304"/>
          <a:ext cx="7843070" cy="2509272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23000"/>
                    </a:prstClr>
                  </a:outerShdw>
                </a:effectLst>
                <a:tableStyleId>{5C22544A-7EE6-4342-B048-85BDC9FD1C3A}</a:tableStyleId>
              </a:tblPr>
              <a:tblGrid>
                <a:gridCol w="82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rgbClr val="363373"/>
                          </a:solidFill>
                        </a:rPr>
                        <a:t>문규영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rgbClr val="363373"/>
                          </a:solidFill>
                        </a:rPr>
                        <a:t>조호현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rgbClr val="363373"/>
                          </a:solidFill>
                        </a:rPr>
                        <a:t>김문경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dirty="0">
                          <a:solidFill>
                            <a:srgbClr val="363373"/>
                          </a:solidFill>
                          <a:latin typeface="+mn-lt"/>
                          <a:ea typeface="+mn-ea"/>
                          <a:cs typeface="+mn-cs"/>
                        </a:rPr>
                        <a:t>김병운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rgbClr val="363373"/>
                          </a:solidFill>
                        </a:rPr>
                        <a:t>이상헌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rgbClr val="363373"/>
                          </a:solidFill>
                        </a:rPr>
                        <a:t>정재영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rgbClr val="363373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528821" y="1998774"/>
            <a:ext cx="64545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서버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2778" y="1998774"/>
            <a:ext cx="64545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테스트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5509" y="1998774"/>
            <a:ext cx="64545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디버깅</a:t>
            </a:r>
            <a:endParaRPr lang="en-US" altLang="ko-KR" sz="1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5864" y="1998774"/>
            <a:ext cx="64545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PPT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5398248" y="18717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90407" y="18717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151467" y="18717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072756" y="1871793"/>
            <a:ext cx="0" cy="472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26" y="2900004"/>
            <a:ext cx="302144" cy="27336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93" y="2900004"/>
            <a:ext cx="302144" cy="273368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28" y="2900004"/>
            <a:ext cx="302144" cy="27336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76" y="2900004"/>
            <a:ext cx="302144" cy="27336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64" y="2900004"/>
            <a:ext cx="302144" cy="27336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081993" y="4571934"/>
            <a:ext cx="5542771" cy="288864"/>
            <a:chOff x="3081993" y="4571934"/>
            <a:chExt cx="5542771" cy="288864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993" y="4587430"/>
              <a:ext cx="302144" cy="273368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8" y="4587430"/>
              <a:ext cx="302144" cy="273368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164" y="4571934"/>
              <a:ext cx="302144" cy="273368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20" y="4571934"/>
              <a:ext cx="302144" cy="273368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33" y="4587430"/>
              <a:ext cx="302144" cy="273368"/>
            </a:xfrm>
            <a:prstGeom prst="rect">
              <a:avLst/>
            </a:prstGeom>
          </p:spPr>
        </p:pic>
      </p:grpSp>
      <p:pic>
        <p:nvPicPr>
          <p:cNvPr id="86" name="그림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62" y="3313668"/>
            <a:ext cx="302144" cy="273368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33" y="3313668"/>
            <a:ext cx="302144" cy="27336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28" y="3313668"/>
            <a:ext cx="302144" cy="273368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33" y="3313668"/>
            <a:ext cx="302144" cy="27336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2182926" y="2486404"/>
            <a:ext cx="6450980" cy="273368"/>
            <a:chOff x="2182926" y="3334611"/>
            <a:chExt cx="6450980" cy="273368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26" y="3334611"/>
              <a:ext cx="302144" cy="2733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993" y="3334611"/>
              <a:ext cx="302144" cy="27336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8" y="3334611"/>
              <a:ext cx="302144" cy="273368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164" y="3334611"/>
              <a:ext cx="302144" cy="273368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762" y="3334611"/>
              <a:ext cx="302144" cy="273368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33" y="3334611"/>
              <a:ext cx="302144" cy="273368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889" y="3334611"/>
              <a:ext cx="302144" cy="273368"/>
            </a:xfrm>
            <a:prstGeom prst="rect">
              <a:avLst/>
            </a:prstGeom>
          </p:spPr>
        </p:pic>
      </p:grpSp>
      <p:grpSp>
        <p:nvGrpSpPr>
          <p:cNvPr id="95" name="그룹 94"/>
          <p:cNvGrpSpPr/>
          <p:nvPr/>
        </p:nvGrpSpPr>
        <p:grpSpPr>
          <a:xfrm>
            <a:off x="3081993" y="3741525"/>
            <a:ext cx="5551913" cy="273368"/>
            <a:chOff x="3081993" y="2901777"/>
            <a:chExt cx="5551913" cy="273368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993" y="2901777"/>
              <a:ext cx="302144" cy="27336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8" y="2901777"/>
              <a:ext cx="302144" cy="273368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33" y="2901777"/>
              <a:ext cx="302144" cy="273368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164" y="2901777"/>
              <a:ext cx="302144" cy="273368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762" y="2901777"/>
              <a:ext cx="302144" cy="273368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889" y="2901777"/>
              <a:ext cx="302144" cy="273368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3081993" y="4142426"/>
            <a:ext cx="5542771" cy="288864"/>
            <a:chOff x="3081993" y="4571934"/>
            <a:chExt cx="5542771" cy="28886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993" y="4587430"/>
              <a:ext cx="302144" cy="273368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8" y="4587430"/>
              <a:ext cx="302144" cy="273368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164" y="4571934"/>
              <a:ext cx="302144" cy="273368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20" y="4571934"/>
              <a:ext cx="302144" cy="273368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33" y="4587430"/>
              <a:ext cx="302144" cy="273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15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1274692"/>
            <a:ext cx="5541640" cy="1674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8150" y="1598697"/>
            <a:ext cx="2880360" cy="172693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76044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주행기록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8820150" y="2123255"/>
            <a:ext cx="422822" cy="26649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3325629"/>
            <a:ext cx="5541640" cy="1801883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olid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499" y="2229825"/>
            <a:ext cx="401700" cy="401700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27000"/>
              </a:prst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H="1">
            <a:off x="8531604" y="2440550"/>
            <a:ext cx="288546" cy="8850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27963" y="3768529"/>
            <a:ext cx="2434079" cy="1489271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endCxn id="19" idx="1"/>
          </p:cNvCxnSpPr>
          <p:nvPr/>
        </p:nvCxnSpPr>
        <p:spPr>
          <a:xfrm flipV="1">
            <a:off x="3362042" y="4226571"/>
            <a:ext cx="435625" cy="6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065" y="1779746"/>
            <a:ext cx="244512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주행기록 페이지에서는</a:t>
            </a:r>
            <a:endParaRPr lang="en-US" altLang="ko-KR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자신이 운행한 장소와</a:t>
            </a:r>
            <a:endParaRPr lang="en-US" altLang="ko-KR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시간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주행한 거리 확인 가능</a:t>
            </a:r>
            <a:endParaRPr lang="en-US" altLang="ko-KR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7149" y="4014485"/>
            <a:ext cx="2404893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자신이 태운 탑승자가 작성한 리뷰를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보고싶다면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리뷰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 </a:t>
            </a:r>
          </a:p>
        </p:txBody>
      </p:sp>
    </p:spTree>
    <p:extLst>
      <p:ext uri="{BB962C8B-B14F-4D97-AF65-F5344CB8AC3E}">
        <p14:creationId xmlns:p14="http://schemas.microsoft.com/office/powerpoint/2010/main" val="2941980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35444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59" y="1665261"/>
            <a:ext cx="5963376" cy="12174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87679" y="1633169"/>
            <a:ext cx="2422877" cy="130227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1" name="TextBox 30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웹 예약현황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운전자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60" y="3556304"/>
            <a:ext cx="5963373" cy="12174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8572527" y="2285111"/>
            <a:ext cx="422822" cy="26649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76" y="2391681"/>
            <a:ext cx="401700" cy="401700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27000"/>
              </a:prstClr>
            </a:outerShdw>
          </a:effectLst>
        </p:spPr>
      </p:pic>
      <p:cxnSp>
        <p:nvCxnSpPr>
          <p:cNvPr id="35" name="직선 연결선 34"/>
          <p:cNvCxnSpPr>
            <a:stCxn id="29" idx="1"/>
            <a:endCxn id="36" idx="0"/>
          </p:cNvCxnSpPr>
          <p:nvPr/>
        </p:nvCxnSpPr>
        <p:spPr>
          <a:xfrm>
            <a:off x="8783876" y="2592531"/>
            <a:ext cx="62" cy="15756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572527" y="4168207"/>
            <a:ext cx="422822" cy="26649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87679" y="3566622"/>
            <a:ext cx="2422877" cy="153877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93364" y="1820764"/>
            <a:ext cx="239295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승인된 예약 건은 예약현황 페이지에서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확인 가능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3364" y="3738977"/>
            <a:ext cx="236478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취소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버튼을 클릭하면 예약은 취소되고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취소된 예약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으로 비고 란 내용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변경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862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655213" y="2320571"/>
            <a:ext cx="2595582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ko-KR" altLang="en-US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4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197918" y="2984684"/>
            <a:ext cx="3532396" cy="415307"/>
            <a:chOff x="3197918" y="3013259"/>
            <a:chExt cx="3532396" cy="415307"/>
          </a:xfrm>
        </p:grpSpPr>
        <p:sp>
          <p:nvSpPr>
            <p:cNvPr id="14" name="직사각형 13"/>
            <p:cNvSpPr/>
            <p:nvPr/>
          </p:nvSpPr>
          <p:spPr>
            <a:xfrm>
              <a:off x="5526138" y="3013259"/>
              <a:ext cx="1204176" cy="40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97918" y="3013259"/>
              <a:ext cx="3532396" cy="40011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5453" y="3028456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장애인</a:t>
              </a:r>
              <a:endPara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24234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운전자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90310" y="3025282"/>
              <a:ext cx="89639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관리자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538788" y="3013259"/>
              <a:ext cx="0" cy="400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4386263" y="2984684"/>
            <a:ext cx="0" cy="400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434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3" y="1088396"/>
            <a:ext cx="3443634" cy="545572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59922" y="1162537"/>
            <a:ext cx="2880360" cy="163013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9922" y="5110153"/>
            <a:ext cx="2880360" cy="1208269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9922" y="3136344"/>
            <a:ext cx="2880360" cy="130230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cxnSpLocks/>
            <a:stCxn id="14" idx="3"/>
          </p:cNvCxnSpPr>
          <p:nvPr/>
        </p:nvCxnSpPr>
        <p:spPr>
          <a:xfrm flipV="1">
            <a:off x="3240282" y="5257952"/>
            <a:ext cx="1710441" cy="45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243697" y="324337"/>
            <a:ext cx="4439696" cy="376783"/>
            <a:chOff x="2408779" y="324337"/>
            <a:chExt cx="4439696" cy="376783"/>
          </a:xfrm>
        </p:grpSpPr>
        <p:sp>
          <p:nvSpPr>
            <p:cNvPr id="21" name="TextBox 20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메인 화면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570313" y="1284357"/>
            <a:ext cx="2566587" cy="139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차량정비 필요 차량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 승인 목록을 메인 화면에 표시하여 운영의 편리성 제공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7126" y="5257952"/>
            <a:ext cx="239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도별 남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성비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 종류 통계 화면 표시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314" y="3278813"/>
            <a:ext cx="2392959" cy="106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 예약 현황을 표시하여 현재 상태를 관리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E301B5-572C-4DDC-B593-A0440F7E915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40282" y="3443825"/>
            <a:ext cx="1710441" cy="34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1D0E35-E1C4-4AEA-9601-72E0417C29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40282" y="1977605"/>
            <a:ext cx="1710441" cy="50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5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3324" y="324337"/>
            <a:ext cx="324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차량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8779" y="331788"/>
            <a:ext cx="121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관리자</a:t>
            </a:r>
            <a:endParaRPr lang="ko-KR" alt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21881" y="365245"/>
            <a:ext cx="0" cy="28336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19315" y="4923140"/>
            <a:ext cx="2465489" cy="132526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48540" y="4923140"/>
            <a:ext cx="4512344" cy="132526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0" y="1004308"/>
            <a:ext cx="8181819" cy="3600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15329" y="3625307"/>
            <a:ext cx="1137649" cy="323165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015329" y="2987043"/>
            <a:ext cx="1133209" cy="49405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69" idx="1"/>
            <a:endCxn id="10" idx="0"/>
          </p:cNvCxnSpPr>
          <p:nvPr/>
        </p:nvCxnSpPr>
        <p:spPr>
          <a:xfrm flipH="1">
            <a:off x="2252060" y="3234068"/>
            <a:ext cx="763269" cy="168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8" idx="3"/>
            <a:endCxn id="11" idx="0"/>
          </p:cNvCxnSpPr>
          <p:nvPr/>
        </p:nvCxnSpPr>
        <p:spPr>
          <a:xfrm>
            <a:off x="4152978" y="3786890"/>
            <a:ext cx="2251734" cy="113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44387" y="5108791"/>
            <a:ext cx="1853367" cy="106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장애인을 위한 차량종류는 슬로프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리프트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3382" y="5108791"/>
            <a:ext cx="412529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운전자지정은 운전자 미등록 상태에서도 차량등록이 가능하고 차량수정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삭제에서 따로 등록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36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4595" y="324337"/>
            <a:ext cx="4439696" cy="376783"/>
            <a:chOff x="2408779" y="324337"/>
            <a:chExt cx="4439696" cy="376783"/>
          </a:xfrm>
        </p:grpSpPr>
        <p:sp>
          <p:nvSpPr>
            <p:cNvPr id="10" name="TextBox 9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차량 수정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삭제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5366574" y="5071029"/>
            <a:ext cx="3420335" cy="100401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78" y="1126225"/>
            <a:ext cx="8088649" cy="3600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36719" y="3606167"/>
            <a:ext cx="1133209" cy="689607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18" idx="1"/>
          </p:cNvCxnSpPr>
          <p:nvPr/>
        </p:nvCxnSpPr>
        <p:spPr>
          <a:xfrm>
            <a:off x="4169928" y="3950970"/>
            <a:ext cx="1196646" cy="162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30357" y="5230987"/>
            <a:ext cx="2692769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사전에 차량을 등록하지 않은 운전자를 지정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29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4596" y="324337"/>
            <a:ext cx="4439696" cy="376783"/>
            <a:chOff x="2408779" y="324337"/>
            <a:chExt cx="4439696" cy="376783"/>
          </a:xfrm>
        </p:grpSpPr>
        <p:sp>
          <p:nvSpPr>
            <p:cNvPr id="6" name="TextBox 5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차량 정보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984936"/>
            <a:ext cx="7264077" cy="36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71466" y="2164545"/>
            <a:ext cx="868016" cy="2110893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67867" y="4969006"/>
            <a:ext cx="3420335" cy="146502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10" idx="0"/>
          </p:cNvCxnSpPr>
          <p:nvPr/>
        </p:nvCxnSpPr>
        <p:spPr>
          <a:xfrm flipH="1">
            <a:off x="3078035" y="3219991"/>
            <a:ext cx="1993431" cy="174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66392" y="5156268"/>
            <a:ext cx="30232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50000km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마다 정기점검을 시행해야 할 차량을 한눈으로 확인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68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71709" y="324337"/>
            <a:ext cx="4439696" cy="376783"/>
            <a:chOff x="2408779" y="324337"/>
            <a:chExt cx="4439696" cy="376783"/>
          </a:xfrm>
        </p:grpSpPr>
        <p:sp>
          <p:nvSpPr>
            <p:cNvPr id="4" name="TextBox 3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차량 정보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84" y="1085592"/>
            <a:ext cx="7614433" cy="36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00421" y="2312826"/>
            <a:ext cx="807968" cy="1287109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13275" y="4920103"/>
            <a:ext cx="2744375" cy="992724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9" idx="0"/>
          </p:cNvCxnSpPr>
          <p:nvPr/>
        </p:nvCxnSpPr>
        <p:spPr>
          <a:xfrm flipH="1">
            <a:off x="2685463" y="2956381"/>
            <a:ext cx="814958" cy="196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27930" y="5053573"/>
            <a:ext cx="269761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실시한 정비내용을 선택하여 기록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6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96279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71710" y="324337"/>
            <a:ext cx="4439696" cy="376783"/>
            <a:chOff x="2408779" y="324337"/>
            <a:chExt cx="4439696" cy="376783"/>
          </a:xfrm>
        </p:grpSpPr>
        <p:sp>
          <p:nvSpPr>
            <p:cNvPr id="5" name="TextBox 4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차량정비리스트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39" y="1160763"/>
            <a:ext cx="6555224" cy="36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01501" y="1521995"/>
            <a:ext cx="602023" cy="158367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8437" y="5121995"/>
            <a:ext cx="3279320" cy="1287109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9" idx="1"/>
            <a:endCxn id="10" idx="0"/>
          </p:cNvCxnSpPr>
          <p:nvPr/>
        </p:nvCxnSpPr>
        <p:spPr>
          <a:xfrm flipH="1">
            <a:off x="6008097" y="2313830"/>
            <a:ext cx="993404" cy="280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0392" y="5429683"/>
            <a:ext cx="310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차량 정비한 차량리스트만 목록에 생성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30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2318" y="1718041"/>
            <a:ext cx="2880360" cy="135718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6285" y="4992223"/>
            <a:ext cx="2749549" cy="746484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40187" y="1856429"/>
            <a:ext cx="6164773" cy="12187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3" name="그림 2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12849" y="4686612"/>
            <a:ext cx="4631151" cy="1255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4" name="직사각형 20"/>
          <p:cNvSpPr/>
          <p:nvPr/>
        </p:nvSpPr>
        <p:spPr>
          <a:xfrm>
            <a:off x="8078937" y="2528507"/>
            <a:ext cx="511992" cy="276262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5" name="직사각형 20"/>
          <p:cNvSpPr/>
          <p:nvPr/>
        </p:nvSpPr>
        <p:spPr>
          <a:xfrm>
            <a:off x="8986148" y="2523526"/>
            <a:ext cx="511992" cy="289869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26" name="직선 연결선 2"/>
          <p:cNvCxnSpPr>
            <a:stCxn id="224" idx="2"/>
            <a:endCxn id="228" idx="0"/>
          </p:cNvCxnSpPr>
          <p:nvPr/>
        </p:nvCxnSpPr>
        <p:spPr>
          <a:xfrm rot="16200000" flipH="1">
            <a:off x="7927533" y="3212172"/>
            <a:ext cx="867217" cy="5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"/>
          <p:cNvCxnSpPr>
            <a:stCxn id="225" idx="2"/>
          </p:cNvCxnSpPr>
          <p:nvPr/>
        </p:nvCxnSpPr>
        <p:spPr>
          <a:xfrm rot="16200000" flipH="1">
            <a:off x="8824610" y="3230930"/>
            <a:ext cx="859460" cy="2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31"/>
          <p:cNvSpPr/>
          <p:nvPr/>
        </p:nvSpPr>
        <p:spPr>
          <a:xfrm>
            <a:off x="7199351" y="3671987"/>
            <a:ext cx="2375995" cy="746484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9" name="TextBox 32"/>
          <p:cNvSpPr txBox="1"/>
          <p:nvPr/>
        </p:nvSpPr>
        <p:spPr>
          <a:xfrm>
            <a:off x="7217136" y="3861698"/>
            <a:ext cx="3107336" cy="336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관리자가 승인 혹은 거절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282877" y="324337"/>
            <a:ext cx="4439696" cy="376783"/>
            <a:chOff x="2408779" y="324337"/>
            <a:chExt cx="4439696" cy="376783"/>
          </a:xfrm>
        </p:grpSpPr>
        <p:sp>
          <p:nvSpPr>
            <p:cNvPr id="27" name="TextBox 26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운전자 승인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510917" y="1893959"/>
            <a:ext cx="2954233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운전자가 회원가입을 하면 관리자로 로그인 할 시 운전자 승인 목록에 생성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0917" y="5047677"/>
            <a:ext cx="2831761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승인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전 혹은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거절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 로그인 불가능</a:t>
            </a:r>
          </a:p>
        </p:txBody>
      </p:sp>
    </p:spTree>
    <p:extLst>
      <p:ext uri="{BB962C8B-B14F-4D97-AF65-F5344CB8AC3E}">
        <p14:creationId xmlns:p14="http://schemas.microsoft.com/office/powerpoint/2010/main" val="4345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317777" y="2334640"/>
            <a:ext cx="327044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32903" y="1606956"/>
              <a:ext cx="1640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</a:t>
              </a:r>
              <a:r>
                <a:rPr lang="en-US" altLang="ko-KR" sz="28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552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44891" y="1566257"/>
            <a:ext cx="5708153" cy="30777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1" name="직사각형 24"/>
          <p:cNvSpPr/>
          <p:nvPr/>
        </p:nvSpPr>
        <p:spPr>
          <a:xfrm>
            <a:off x="696276" y="1566257"/>
            <a:ext cx="2530112" cy="82199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4" name="직사각형 20"/>
          <p:cNvSpPr/>
          <p:nvPr/>
        </p:nvSpPr>
        <p:spPr>
          <a:xfrm>
            <a:off x="8570666" y="2914946"/>
            <a:ext cx="395593" cy="289870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7" name="직사각형 24"/>
          <p:cNvSpPr/>
          <p:nvPr/>
        </p:nvSpPr>
        <p:spPr>
          <a:xfrm>
            <a:off x="1748518" y="5042242"/>
            <a:ext cx="3995058" cy="8268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271707" y="324337"/>
            <a:ext cx="4439696" cy="376783"/>
            <a:chOff x="2408779" y="324337"/>
            <a:chExt cx="4439696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운전자 검색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화살표 연결선 33"/>
          <p:cNvCxnSpPr/>
          <p:nvPr/>
        </p:nvCxnSpPr>
        <p:spPr>
          <a:xfrm flipH="1">
            <a:off x="5115182" y="3059881"/>
            <a:ext cx="3455485" cy="198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3545" y="1652642"/>
            <a:ext cx="2232043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특정 키워드에 맞게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검색이 가능 </a:t>
            </a:r>
          </a:p>
        </p:txBody>
      </p:sp>
      <p:sp>
        <p:nvSpPr>
          <p:cNvPr id="20" name="TextBox 25"/>
          <p:cNvSpPr txBox="1"/>
          <p:nvPr/>
        </p:nvSpPr>
        <p:spPr>
          <a:xfrm>
            <a:off x="1748518" y="5124898"/>
            <a:ext cx="3890282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 클릭 시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운전사의 개인정보 창으로 이동 </a:t>
            </a:r>
          </a:p>
        </p:txBody>
      </p:sp>
    </p:spTree>
    <p:extLst>
      <p:ext uri="{BB962C8B-B14F-4D97-AF65-F5344CB8AC3E}">
        <p14:creationId xmlns:p14="http://schemas.microsoft.com/office/powerpoint/2010/main" val="36619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3162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6" y="340681"/>
            <a:ext cx="1575431" cy="33239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194707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52004" y="1358069"/>
            <a:ext cx="5923427" cy="46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1" name="직사각형 24"/>
          <p:cNvSpPr/>
          <p:nvPr/>
        </p:nvSpPr>
        <p:spPr>
          <a:xfrm>
            <a:off x="297996" y="2199586"/>
            <a:ext cx="2919311" cy="819839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4" name="직사각형 20"/>
          <p:cNvSpPr/>
          <p:nvPr/>
        </p:nvSpPr>
        <p:spPr>
          <a:xfrm>
            <a:off x="5414656" y="5563924"/>
            <a:ext cx="2368629" cy="493977"/>
          </a:xfrm>
          <a:prstGeom prst="rect">
            <a:avLst/>
          </a:prstGeom>
          <a:noFill/>
          <a:ln w="952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7" name="직사각형 24"/>
          <p:cNvSpPr/>
          <p:nvPr/>
        </p:nvSpPr>
        <p:spPr>
          <a:xfrm>
            <a:off x="311603" y="3374037"/>
            <a:ext cx="3014561" cy="113422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41" name="꺾인 연결선 4"/>
          <p:cNvCxnSpPr>
            <a:stCxn id="237" idx="3"/>
            <a:endCxn id="234" idx="1"/>
          </p:cNvCxnSpPr>
          <p:nvPr/>
        </p:nvCxnSpPr>
        <p:spPr>
          <a:xfrm>
            <a:off x="3326164" y="3941147"/>
            <a:ext cx="2088492" cy="186976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2271707" y="324337"/>
            <a:ext cx="4439696" cy="376783"/>
            <a:chOff x="2408779" y="324337"/>
            <a:chExt cx="4439696" cy="376783"/>
          </a:xfrm>
        </p:grpSpPr>
        <p:sp>
          <p:nvSpPr>
            <p:cNvPr id="30" name="TextBox 29"/>
            <p:cNvSpPr txBox="1"/>
            <p:nvPr/>
          </p:nvSpPr>
          <p:spPr>
            <a:xfrm>
              <a:off x="3603324" y="324337"/>
              <a:ext cx="324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운전자 수정 및 삭제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 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04799" y="2261351"/>
            <a:ext cx="3389663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버튼 클릭 시 입력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되었던 정보 생성</a:t>
            </a:r>
          </a:p>
        </p:txBody>
      </p:sp>
      <p:sp>
        <p:nvSpPr>
          <p:cNvPr id="20" name="TextBox 25"/>
          <p:cNvSpPr txBox="1"/>
          <p:nvPr/>
        </p:nvSpPr>
        <p:spPr>
          <a:xfrm>
            <a:off x="304799" y="3469821"/>
            <a:ext cx="3131127" cy="9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클릭 시 수정된 내용 저장</a:t>
            </a:r>
          </a:p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클릭 시 탈퇴 </a:t>
            </a:r>
          </a:p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클릭 시 미 입력 상태</a:t>
            </a:r>
          </a:p>
        </p:txBody>
      </p:sp>
    </p:spTree>
    <p:extLst>
      <p:ext uri="{BB962C8B-B14F-4D97-AF65-F5344CB8AC3E}">
        <p14:creationId xmlns:p14="http://schemas.microsoft.com/office/powerpoint/2010/main" val="1933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10" y="1165140"/>
            <a:ext cx="5625118" cy="45879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1066800" y="20421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06931" y="1958341"/>
            <a:ext cx="2880360" cy="226051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9" name="TextBox 38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회원가입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09188" y="2228121"/>
            <a:ext cx="2678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관리자모드로 회원가입이 가능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장애인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운전자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모두 별도의 승인 없이 가입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24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3" name="TextBox 2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공지사항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92" y="982747"/>
            <a:ext cx="8922449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96085" y="1005750"/>
            <a:ext cx="985579" cy="36994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1550" y="4922497"/>
            <a:ext cx="2420302" cy="124252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03860" y="4040591"/>
            <a:ext cx="646367" cy="42431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58313" y="4796484"/>
            <a:ext cx="2504512" cy="142334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4" idx="2"/>
            <a:endCxn id="15" idx="0"/>
          </p:cNvCxnSpPr>
          <p:nvPr/>
        </p:nvCxnSpPr>
        <p:spPr>
          <a:xfrm>
            <a:off x="1088875" y="1375692"/>
            <a:ext cx="1092826" cy="354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2"/>
          </p:cNvCxnSpPr>
          <p:nvPr/>
        </p:nvCxnSpPr>
        <p:spPr>
          <a:xfrm flipH="1">
            <a:off x="6119361" y="4464908"/>
            <a:ext cx="7683" cy="35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63695" y="5216778"/>
            <a:ext cx="2236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클릭 하면 공지사항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목록 화면 생성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84983" y="4990464"/>
            <a:ext cx="208411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공지사항은 관리자만 글쓰기가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6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4" name="TextBox 3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Q&amp;A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7" y="902429"/>
            <a:ext cx="8672400" cy="43166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6278" y="5288692"/>
            <a:ext cx="2763142" cy="131498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86646" y="976184"/>
            <a:ext cx="782413" cy="30068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8" idx="0"/>
          </p:cNvCxnSpPr>
          <p:nvPr/>
        </p:nvCxnSpPr>
        <p:spPr>
          <a:xfrm flipH="1">
            <a:off x="2077849" y="1285103"/>
            <a:ext cx="195794" cy="400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673710" y="5296930"/>
            <a:ext cx="2763142" cy="131498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50952" y="4724399"/>
            <a:ext cx="608659" cy="350109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15" idx="0"/>
          </p:cNvCxnSpPr>
          <p:nvPr/>
        </p:nvCxnSpPr>
        <p:spPr>
          <a:xfrm>
            <a:off x="6055281" y="5074508"/>
            <a:ext cx="0" cy="22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59843" y="5569223"/>
            <a:ext cx="223601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클릭하면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목록 화면 생성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3221" y="5569223"/>
            <a:ext cx="208411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 관리자만 글쓰기가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84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75431" cy="332399"/>
          </a:xfrm>
        </p:spPr>
        <p:txBody>
          <a:bodyPr/>
          <a:lstStyle/>
          <a:p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71709" y="324337"/>
            <a:ext cx="3043246" cy="376783"/>
            <a:chOff x="2408779" y="324337"/>
            <a:chExt cx="3043246" cy="376783"/>
          </a:xfrm>
        </p:grpSpPr>
        <p:sp>
          <p:nvSpPr>
            <p:cNvPr id="4" name="TextBox 3"/>
            <p:cNvSpPr txBox="1"/>
            <p:nvPr/>
          </p:nvSpPr>
          <p:spPr>
            <a:xfrm>
              <a:off x="3603324" y="324337"/>
              <a:ext cx="184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불만게시판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8779" y="331788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관리자</a:t>
              </a:r>
              <a:endPara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621881" y="365245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29546" y="1435366"/>
            <a:ext cx="297350" cy="323165"/>
            <a:chOff x="2669469" y="1058220"/>
            <a:chExt cx="309088" cy="335921"/>
          </a:xfrm>
        </p:grpSpPr>
        <p:sp>
          <p:nvSpPr>
            <p:cNvPr id="17" name="모서리가 둥근 직사각형 16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69469" y="1058220"/>
              <a:ext cx="293804" cy="335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2194" y="4726428"/>
            <a:ext cx="297350" cy="323165"/>
            <a:chOff x="2669469" y="1058220"/>
            <a:chExt cx="309088" cy="335921"/>
          </a:xfrm>
        </p:grpSpPr>
        <p:sp>
          <p:nvSpPr>
            <p:cNvPr id="23" name="모서리가 둥근 직사각형 22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9469" y="1058220"/>
              <a:ext cx="293804" cy="335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27" y="978127"/>
            <a:ext cx="5174468" cy="3600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305878" y="1488667"/>
            <a:ext cx="712392" cy="21656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7" y="4726428"/>
            <a:ext cx="5173200" cy="1540770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30" idx="2"/>
          </p:cNvCxnSpPr>
          <p:nvPr/>
        </p:nvCxnSpPr>
        <p:spPr>
          <a:xfrm flipH="1">
            <a:off x="1212543" y="1705232"/>
            <a:ext cx="449531" cy="302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4519" y="6013622"/>
            <a:ext cx="398805" cy="25357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32357" y="5978827"/>
            <a:ext cx="283054" cy="323165"/>
            <a:chOff x="2669469" y="1058222"/>
            <a:chExt cx="309088" cy="35288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00" y="4467198"/>
            <a:ext cx="2677686" cy="18000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259103" y="2847975"/>
            <a:ext cx="2763142" cy="108093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5908878" y="4481897"/>
            <a:ext cx="283054" cy="323165"/>
            <a:chOff x="2669469" y="1058222"/>
            <a:chExt cx="309088" cy="352887"/>
          </a:xfrm>
        </p:grpSpPr>
        <p:sp>
          <p:nvSpPr>
            <p:cNvPr id="44" name="모서리가 둥근 직사각형 43"/>
            <p:cNvSpPr/>
            <p:nvPr/>
          </p:nvSpPr>
          <p:spPr>
            <a:xfrm rot="2700000">
              <a:off x="2679700" y="1079500"/>
              <a:ext cx="298858" cy="298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69469" y="1058222"/>
              <a:ext cx="293804" cy="352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7" name="직선 화살표 연결선 46"/>
          <p:cNvCxnSpPr>
            <a:stCxn id="35" idx="0"/>
          </p:cNvCxnSpPr>
          <p:nvPr/>
        </p:nvCxnSpPr>
        <p:spPr>
          <a:xfrm flipV="1">
            <a:off x="3403922" y="4687354"/>
            <a:ext cx="2395516" cy="132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22668" y="3065278"/>
            <a:ext cx="223601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불만게시판 답글 관리자만 사용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277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2911421" y="2326946"/>
            <a:ext cx="4083169" cy="7232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1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lang="en-US" altLang="ko-KR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 설계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30" y="1606956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5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142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3147963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7" y="339337"/>
            <a:ext cx="1592103" cy="332399"/>
          </a:xfrm>
        </p:spPr>
        <p:txBody>
          <a:bodyPr/>
          <a:lstStyle/>
          <a:p>
            <a:r>
              <a:rPr lang="ko-KR" altLang="en-US" sz="2400" dirty="0"/>
              <a:t>클래스 설계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1B9D3A-EA29-46E4-99E1-40B4E7D4D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51498"/>
              </p:ext>
            </p:extLst>
          </p:nvPr>
        </p:nvGraphicFramePr>
        <p:xfrm>
          <a:off x="357525" y="1672074"/>
          <a:ext cx="9128885" cy="2223385"/>
        </p:xfrm>
        <a:graphic>
          <a:graphicData uri="http://schemas.openxmlformats.org/drawingml/2006/table">
            <a:tbl>
              <a:tblPr/>
              <a:tblGrid>
                <a:gridCol w="1926731">
                  <a:extLst>
                    <a:ext uri="{9D8B030D-6E8A-4147-A177-3AD203B41FA5}">
                      <a16:colId xmlns:a16="http://schemas.microsoft.com/office/drawing/2014/main" val="2528372183"/>
                    </a:ext>
                  </a:extLst>
                </a:gridCol>
                <a:gridCol w="7202154">
                  <a:extLst>
                    <a:ext uri="{9D8B030D-6E8A-4147-A177-3AD203B41FA5}">
                      <a16:colId xmlns:a16="http://schemas.microsoft.com/office/drawing/2014/main" val="1102397813"/>
                    </a:ext>
                  </a:extLst>
                </a:gridCol>
              </a:tblGrid>
              <a:tr h="311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7383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AdminController.java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Controller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395608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AdminService.java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60505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AdminServiceImpl.java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45810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AdminDAO.java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위한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0890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AdminDAOImpl.java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866179"/>
                  </a:ext>
                </a:extLst>
              </a:tr>
              <a:tr h="318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Mapper_Admin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.xml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문을 활용하여 결과를 얻기 위한 파일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17736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F6ED46-E084-4797-AA22-0D04F876C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1249"/>
              </p:ext>
            </p:extLst>
          </p:nvPr>
        </p:nvGraphicFramePr>
        <p:xfrm>
          <a:off x="388557" y="4636180"/>
          <a:ext cx="9097853" cy="1388613"/>
        </p:xfrm>
        <a:graphic>
          <a:graphicData uri="http://schemas.openxmlformats.org/drawingml/2006/table">
            <a:tbl>
              <a:tblPr/>
              <a:tblGrid>
                <a:gridCol w="1901637">
                  <a:extLst>
                    <a:ext uri="{9D8B030D-6E8A-4147-A177-3AD203B41FA5}">
                      <a16:colId xmlns:a16="http://schemas.microsoft.com/office/drawing/2014/main" val="1647071185"/>
                    </a:ext>
                  </a:extLst>
                </a:gridCol>
                <a:gridCol w="7196216">
                  <a:extLst>
                    <a:ext uri="{9D8B030D-6E8A-4147-A177-3AD203B41FA5}">
                      <a16:colId xmlns:a16="http://schemas.microsoft.com/office/drawing/2014/main" val="1098511194"/>
                    </a:ext>
                  </a:extLst>
                </a:gridCol>
              </a:tblGrid>
              <a:tr h="3236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DETAIL</a:t>
                      </a:r>
                    </a:p>
                  </a:txBody>
                  <a:tcPr marL="4295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54185"/>
                  </a:ext>
                </a:extLst>
              </a:tr>
              <a:tr h="354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CarDTO.java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차량정보 관련 데이터를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21160"/>
                  </a:ext>
                </a:extLst>
              </a:tr>
              <a:tr h="354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CarMaintanceDTO.java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차량유지보수 관련 데이터를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화면에서 사용하기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87594"/>
                  </a:ext>
                </a:extLst>
              </a:tr>
              <a:tr h="354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CarSearchDTO.java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검색에 사용하기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3754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C012DB-E7E6-4F02-A993-C38804AE60FE}"/>
              </a:ext>
            </a:extLst>
          </p:cNvPr>
          <p:cNvSpPr txBox="1"/>
          <p:nvPr/>
        </p:nvSpPr>
        <p:spPr>
          <a:xfrm>
            <a:off x="278432" y="1280549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관리자 페이지 관련클래스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EC56D-E6A1-4D09-9701-21EA7037E167}"/>
              </a:ext>
            </a:extLst>
          </p:cNvPr>
          <p:cNvSpPr txBox="1"/>
          <p:nvPr/>
        </p:nvSpPr>
        <p:spPr>
          <a:xfrm>
            <a:off x="297085" y="4226613"/>
            <a:ext cx="309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차량 관련 정보 클래스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54079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관리자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249249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3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84063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52545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23815" cy="332399"/>
          </a:xfrm>
        </p:spPr>
        <p:txBody>
          <a:bodyPr/>
          <a:lstStyle/>
          <a:p>
            <a:r>
              <a:rPr lang="ko-KR" altLang="en-US" sz="2400" dirty="0"/>
              <a:t>클래스 설계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79CB860-2C18-4067-A739-E87E7A9B4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90067"/>
              </p:ext>
            </p:extLst>
          </p:nvPr>
        </p:nvGraphicFramePr>
        <p:xfrm>
          <a:off x="427337" y="1661660"/>
          <a:ext cx="8834161" cy="2358053"/>
        </p:xfrm>
        <a:graphic>
          <a:graphicData uri="http://schemas.openxmlformats.org/drawingml/2006/table">
            <a:tbl>
              <a:tblPr/>
              <a:tblGrid>
                <a:gridCol w="1929969">
                  <a:extLst>
                    <a:ext uri="{9D8B030D-6E8A-4147-A177-3AD203B41FA5}">
                      <a16:colId xmlns:a16="http://schemas.microsoft.com/office/drawing/2014/main" val="1250657833"/>
                    </a:ext>
                  </a:extLst>
                </a:gridCol>
                <a:gridCol w="6904192">
                  <a:extLst>
                    <a:ext uri="{9D8B030D-6E8A-4147-A177-3AD203B41FA5}">
                      <a16:colId xmlns:a16="http://schemas.microsoft.com/office/drawing/2014/main" val="420681561"/>
                    </a:ext>
                  </a:extLst>
                </a:gridCol>
              </a:tblGrid>
              <a:tr h="366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108000" marR="4722" marT="472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29898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DriverController.java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Controller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921197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10974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DriverServiceImpl.java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71551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위한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103030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DriverDAOImpl.java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841808"/>
                  </a:ext>
                </a:extLst>
              </a:tr>
              <a:tr h="3319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Mapper_Driver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.xml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페이지에서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문을 활용하여 결과를 얻기 위한 파일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308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DD1DAA-5397-4BF5-BDC5-5E9FD1BC5F67}"/>
              </a:ext>
            </a:extLst>
          </p:cNvPr>
          <p:cNvSpPr txBox="1"/>
          <p:nvPr/>
        </p:nvSpPr>
        <p:spPr>
          <a:xfrm>
            <a:off x="357525" y="1275907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운전자 페이지 관련클래스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29E390-EED5-4F82-92C8-785E30CA5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517614"/>
              </p:ext>
            </p:extLst>
          </p:nvPr>
        </p:nvGraphicFramePr>
        <p:xfrm>
          <a:off x="399748" y="4702039"/>
          <a:ext cx="8834161" cy="1140141"/>
        </p:xfrm>
        <a:graphic>
          <a:graphicData uri="http://schemas.openxmlformats.org/drawingml/2006/table">
            <a:tbl>
              <a:tblPr/>
              <a:tblGrid>
                <a:gridCol w="1974336">
                  <a:extLst>
                    <a:ext uri="{9D8B030D-6E8A-4147-A177-3AD203B41FA5}">
                      <a16:colId xmlns:a16="http://schemas.microsoft.com/office/drawing/2014/main" val="3463110990"/>
                    </a:ext>
                  </a:extLst>
                </a:gridCol>
                <a:gridCol w="6859825">
                  <a:extLst>
                    <a:ext uri="{9D8B030D-6E8A-4147-A177-3AD203B41FA5}">
                      <a16:colId xmlns:a16="http://schemas.microsoft.com/office/drawing/2014/main" val="935253578"/>
                    </a:ext>
                  </a:extLst>
                </a:gridCol>
              </a:tblGrid>
              <a:tr h="380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722" marT="472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57113"/>
                  </a:ext>
                </a:extLst>
              </a:tr>
              <a:tr h="380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DriverDTO.java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관련 정보를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045035"/>
                  </a:ext>
                </a:extLst>
              </a:tr>
              <a:tr h="380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DriverSearchDTO.java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정보 검색 관련 내용을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796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8374D79-A749-4D64-9B3F-5436BAA34622}"/>
              </a:ext>
            </a:extLst>
          </p:cNvPr>
          <p:cNvSpPr txBox="1"/>
          <p:nvPr/>
        </p:nvSpPr>
        <p:spPr>
          <a:xfrm>
            <a:off x="357525" y="4388368"/>
            <a:ext cx="309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운전자 정보 관련 클래스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54079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운전자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249249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65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15055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683537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23815" cy="332399"/>
          </a:xfrm>
        </p:spPr>
        <p:txBody>
          <a:bodyPr/>
          <a:lstStyle/>
          <a:p>
            <a:r>
              <a:rPr lang="ko-KR" altLang="en-US" sz="2400" dirty="0"/>
              <a:t>클래스 설계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1E54E8-F0F7-4C62-8ADD-8D3983B87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31904"/>
              </p:ext>
            </p:extLst>
          </p:nvPr>
        </p:nvGraphicFramePr>
        <p:xfrm>
          <a:off x="561564" y="1642269"/>
          <a:ext cx="8720807" cy="2284803"/>
        </p:xfrm>
        <a:graphic>
          <a:graphicData uri="http://schemas.openxmlformats.org/drawingml/2006/table">
            <a:tbl>
              <a:tblPr/>
              <a:tblGrid>
                <a:gridCol w="1963522">
                  <a:extLst>
                    <a:ext uri="{9D8B030D-6E8A-4147-A177-3AD203B41FA5}">
                      <a16:colId xmlns:a16="http://schemas.microsoft.com/office/drawing/2014/main" val="1973889445"/>
                    </a:ext>
                  </a:extLst>
                </a:gridCol>
                <a:gridCol w="6757285">
                  <a:extLst>
                    <a:ext uri="{9D8B030D-6E8A-4147-A177-3AD203B41FA5}">
                      <a16:colId xmlns:a16="http://schemas.microsoft.com/office/drawing/2014/main" val="2604021370"/>
                    </a:ext>
                  </a:extLst>
                </a:gridCol>
              </a:tblGrid>
              <a:tr h="398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206347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UserController.java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Controller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70382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UserService.java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953448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UserServiceImpl.java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49887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UserDAO.java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위한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14961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UserDAOImpl.java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16023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Mapper_User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.xml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교통약자 페이지에서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문을 활용하여 결과를 얻기 위한 파일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527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1BBB0C-B24E-4B04-97DA-3BEA54EBBBC7}"/>
              </a:ext>
            </a:extLst>
          </p:cNvPr>
          <p:cNvSpPr txBox="1"/>
          <p:nvPr/>
        </p:nvSpPr>
        <p:spPr>
          <a:xfrm>
            <a:off x="464198" y="1273008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고객 페이지 관련 클래스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229B1C-EE4B-47A3-951E-0E1D6059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8200"/>
              </p:ext>
            </p:extLst>
          </p:nvPr>
        </p:nvGraphicFramePr>
        <p:xfrm>
          <a:off x="554814" y="4674645"/>
          <a:ext cx="8720807" cy="1749315"/>
        </p:xfrm>
        <a:graphic>
          <a:graphicData uri="http://schemas.openxmlformats.org/drawingml/2006/table">
            <a:tbl>
              <a:tblPr/>
              <a:tblGrid>
                <a:gridCol w="1963522">
                  <a:extLst>
                    <a:ext uri="{9D8B030D-6E8A-4147-A177-3AD203B41FA5}">
                      <a16:colId xmlns:a16="http://schemas.microsoft.com/office/drawing/2014/main" val="2754303756"/>
                    </a:ext>
                  </a:extLst>
                </a:gridCol>
                <a:gridCol w="6757285">
                  <a:extLst>
                    <a:ext uri="{9D8B030D-6E8A-4147-A177-3AD203B41FA5}">
                      <a16:colId xmlns:a16="http://schemas.microsoft.com/office/drawing/2014/main" val="756785994"/>
                    </a:ext>
                  </a:extLst>
                </a:gridCol>
              </a:tblGrid>
              <a:tr h="349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19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81665"/>
                  </a:ext>
                </a:extLst>
              </a:tr>
              <a:tr h="349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고객 정보 관련 데이터를 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82175"/>
                  </a:ext>
                </a:extLst>
              </a:tr>
              <a:tr h="349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UserReservationDTO.java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고객 예약 관련 데이터를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14684"/>
                  </a:ext>
                </a:extLst>
              </a:tr>
              <a:tr h="349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UserSearchDTO.java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고객 정보 검색 관련 내용을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61285"/>
                  </a:ext>
                </a:extLst>
              </a:tr>
              <a:tr h="349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ReserveSearchDTO.java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정보 관련 검색데이터를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40846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AF15B7F-4635-4D26-BF94-6B9FBA0476BD}"/>
              </a:ext>
            </a:extLst>
          </p:cNvPr>
          <p:cNvSpPr txBox="1"/>
          <p:nvPr/>
        </p:nvSpPr>
        <p:spPr>
          <a:xfrm>
            <a:off x="464198" y="4270904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고객 정보 관련 클래스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54079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운전자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249249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95066" y="1511024"/>
            <a:ext cx="428717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</a:t>
            </a:r>
            <a:r>
              <a:rPr lang="ko-KR" altLang="en-US" sz="20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교통약자의 이동권 증진을 위한 이동서비스 시스템 개선 프로젝트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0" y="1506794"/>
            <a:ext cx="3955156" cy="36467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96862" y="3370133"/>
            <a:ext cx="5209138" cy="2062103"/>
            <a:chOff x="4921968" y="3976840"/>
            <a:chExt cx="5209138" cy="2062103"/>
          </a:xfrm>
        </p:grpSpPr>
        <p:sp>
          <p:nvSpPr>
            <p:cNvPr id="3" name="직사각형 2"/>
            <p:cNvSpPr/>
            <p:nvPr/>
          </p:nvSpPr>
          <p:spPr>
            <a:xfrm>
              <a:off x="5178106" y="3976840"/>
              <a:ext cx="4953000" cy="20621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효율적 관리를 위한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통계 시스템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도입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운전자 편의성 제공을 위한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안드로이드앱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안전을 위한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차량관리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시스템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고객을 위한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운행 평가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시스템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68" y="4171998"/>
              <a:ext cx="289155" cy="25479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68" y="4672060"/>
              <a:ext cx="289155" cy="2547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68" y="5152356"/>
              <a:ext cx="289155" cy="25479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68" y="5652417"/>
              <a:ext cx="289155" cy="254799"/>
            </a:xfrm>
            <a:prstGeom prst="rect">
              <a:avLst/>
            </a:prstGeom>
          </p:spPr>
        </p:pic>
      </p:grpSp>
      <p:cxnSp>
        <p:nvCxnSpPr>
          <p:cNvPr id="13" name="직선 연결선 12"/>
          <p:cNvCxnSpPr/>
          <p:nvPr/>
        </p:nvCxnSpPr>
        <p:spPr>
          <a:xfrm>
            <a:off x="4907807" y="3219347"/>
            <a:ext cx="315173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66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30280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3087585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23815" cy="332399"/>
          </a:xfrm>
        </p:spPr>
        <p:txBody>
          <a:bodyPr/>
          <a:lstStyle/>
          <a:p>
            <a:r>
              <a:rPr lang="ko-KR" altLang="en-US" sz="2400" dirty="0"/>
              <a:t>클래스 설계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0944BE4-EF93-404F-869F-5F8F1CA31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07652"/>
              </p:ext>
            </p:extLst>
          </p:nvPr>
        </p:nvGraphicFramePr>
        <p:xfrm>
          <a:off x="561563" y="3070569"/>
          <a:ext cx="8763804" cy="2411049"/>
        </p:xfrm>
        <a:graphic>
          <a:graphicData uri="http://schemas.openxmlformats.org/drawingml/2006/table">
            <a:tbl>
              <a:tblPr/>
              <a:tblGrid>
                <a:gridCol w="1879413">
                  <a:extLst>
                    <a:ext uri="{9D8B030D-6E8A-4147-A177-3AD203B41FA5}">
                      <a16:colId xmlns:a16="http://schemas.microsoft.com/office/drawing/2014/main" val="1407138856"/>
                    </a:ext>
                  </a:extLst>
                </a:gridCol>
                <a:gridCol w="6884391">
                  <a:extLst>
                    <a:ext uri="{9D8B030D-6E8A-4147-A177-3AD203B41FA5}">
                      <a16:colId xmlns:a16="http://schemas.microsoft.com/office/drawing/2014/main" val="2894244561"/>
                    </a:ext>
                  </a:extLst>
                </a:gridCol>
              </a:tblGrid>
              <a:tr h="305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101" marT="41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13164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LoginController.java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Controller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4574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LoginService.java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18872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LoginServiceImpl.java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85332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LoginDAO.java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위한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9051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LoginDAOImpl.java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12727"/>
                  </a:ext>
                </a:extLst>
              </a:tr>
              <a:tr h="350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Mapper_Login.xml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문을 활용하여 결과를 얻기 위한 파일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0244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9B082CB-4B95-4D5F-8199-D5A3BB918638}"/>
              </a:ext>
            </a:extLst>
          </p:cNvPr>
          <p:cNvSpPr txBox="1"/>
          <p:nvPr/>
        </p:nvSpPr>
        <p:spPr>
          <a:xfrm>
            <a:off x="473582" y="2732014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관련 클래스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C8F488-01F7-42F3-87EC-12D221A3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09187"/>
              </p:ext>
            </p:extLst>
          </p:nvPr>
        </p:nvGraphicFramePr>
        <p:xfrm>
          <a:off x="561563" y="1638018"/>
          <a:ext cx="8763804" cy="1026111"/>
        </p:xfrm>
        <a:graphic>
          <a:graphicData uri="http://schemas.openxmlformats.org/drawingml/2006/table">
            <a:tbl>
              <a:tblPr/>
              <a:tblGrid>
                <a:gridCol w="1876837">
                  <a:extLst>
                    <a:ext uri="{9D8B030D-6E8A-4147-A177-3AD203B41FA5}">
                      <a16:colId xmlns:a16="http://schemas.microsoft.com/office/drawing/2014/main" val="3908953608"/>
                    </a:ext>
                  </a:extLst>
                </a:gridCol>
                <a:gridCol w="6886967">
                  <a:extLst>
                    <a:ext uri="{9D8B030D-6E8A-4147-A177-3AD203B41FA5}">
                      <a16:colId xmlns:a16="http://schemas.microsoft.com/office/drawing/2014/main" val="3762509532"/>
                    </a:ext>
                  </a:extLst>
                </a:gridCol>
              </a:tblGrid>
              <a:tr h="342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19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473983"/>
                  </a:ext>
                </a:extLst>
              </a:tr>
              <a:tr h="342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Util.java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유틸에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관련된 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776624"/>
                  </a:ext>
                </a:extLst>
              </a:tr>
              <a:tr h="342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UtilizationSearchDTO.java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유틸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검색을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2806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DAFD7-19A0-429E-BFD8-FB570C12A2B6}"/>
              </a:ext>
            </a:extLst>
          </p:cNvPr>
          <p:cNvSpPr txBox="1"/>
          <p:nvPr/>
        </p:nvSpPr>
        <p:spPr>
          <a:xfrm>
            <a:off x="473582" y="1280342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유틸</a:t>
            </a:r>
            <a:r>
              <a:rPr lang="ko-KR" altLang="en-US" sz="1600" dirty="0"/>
              <a:t> 관련 클래스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5D2963-DD34-462A-B9C5-8D9F5445E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55139"/>
              </p:ext>
            </p:extLst>
          </p:nvPr>
        </p:nvGraphicFramePr>
        <p:xfrm>
          <a:off x="561563" y="5933704"/>
          <a:ext cx="8763804" cy="731108"/>
        </p:xfrm>
        <a:graphic>
          <a:graphicData uri="http://schemas.openxmlformats.org/drawingml/2006/table">
            <a:tbl>
              <a:tblPr/>
              <a:tblGrid>
                <a:gridCol w="1891436">
                  <a:extLst>
                    <a:ext uri="{9D8B030D-6E8A-4147-A177-3AD203B41FA5}">
                      <a16:colId xmlns:a16="http://schemas.microsoft.com/office/drawing/2014/main" val="1961693672"/>
                    </a:ext>
                  </a:extLst>
                </a:gridCol>
                <a:gridCol w="6872368">
                  <a:extLst>
                    <a:ext uri="{9D8B030D-6E8A-4147-A177-3AD203B41FA5}">
                      <a16:colId xmlns:a16="http://schemas.microsoft.com/office/drawing/2014/main" val="28937892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101" marT="41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2640"/>
                  </a:ext>
                </a:extLst>
              </a:tr>
              <a:tr h="365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EmailDTO.java</a:t>
                      </a:r>
                    </a:p>
                  </a:txBody>
                  <a:tcPr marL="108000" marR="4722" marT="472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메일 관련 정보를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722" marT="472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686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C8E40A4-A3F7-4DFB-802F-5A9339766CCF}"/>
              </a:ext>
            </a:extLst>
          </p:cNvPr>
          <p:cNvSpPr txBox="1"/>
          <p:nvPr/>
        </p:nvSpPr>
        <p:spPr>
          <a:xfrm>
            <a:off x="473582" y="5587094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인증 이메일 정보 관련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54079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기타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249249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915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09415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523815" cy="332399"/>
          </a:xfrm>
        </p:spPr>
        <p:txBody>
          <a:bodyPr/>
          <a:lstStyle/>
          <a:p>
            <a:r>
              <a:rPr lang="ko-KR" altLang="en-US" sz="2400" dirty="0"/>
              <a:t>클래스 설계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DE9DA69-2B76-482B-87B8-6A1DF24C1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64133"/>
              </p:ext>
            </p:extLst>
          </p:nvPr>
        </p:nvGraphicFramePr>
        <p:xfrm>
          <a:off x="604561" y="1613694"/>
          <a:ext cx="8720807" cy="745544"/>
        </p:xfrm>
        <a:graphic>
          <a:graphicData uri="http://schemas.openxmlformats.org/drawingml/2006/table">
            <a:tbl>
              <a:tblPr/>
              <a:tblGrid>
                <a:gridCol w="1840189">
                  <a:extLst>
                    <a:ext uri="{9D8B030D-6E8A-4147-A177-3AD203B41FA5}">
                      <a16:colId xmlns:a16="http://schemas.microsoft.com/office/drawing/2014/main" val="3501399217"/>
                    </a:ext>
                  </a:extLst>
                </a:gridCol>
                <a:gridCol w="6880618">
                  <a:extLst>
                    <a:ext uri="{9D8B030D-6E8A-4147-A177-3AD203B41FA5}">
                      <a16:colId xmlns:a16="http://schemas.microsoft.com/office/drawing/2014/main" val="320434348"/>
                    </a:ext>
                  </a:extLst>
                </a:gridCol>
              </a:tblGrid>
              <a:tr h="3727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32584"/>
                  </a:ext>
                </a:extLst>
              </a:tr>
              <a:tr h="3727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리뷰 관련 정보를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775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506F28-CF8F-4CD0-93DC-8072E586E880}"/>
              </a:ext>
            </a:extLst>
          </p:cNvPr>
          <p:cNvSpPr txBox="1"/>
          <p:nvPr/>
        </p:nvSpPr>
        <p:spPr>
          <a:xfrm>
            <a:off x="506536" y="1278732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리뷰 관련 클래스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D07B7FF-AB15-4354-B388-ECC5B5FD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906042"/>
              </p:ext>
            </p:extLst>
          </p:nvPr>
        </p:nvGraphicFramePr>
        <p:xfrm>
          <a:off x="604561" y="3023228"/>
          <a:ext cx="8720807" cy="1113384"/>
        </p:xfrm>
        <a:graphic>
          <a:graphicData uri="http://schemas.openxmlformats.org/drawingml/2006/table">
            <a:tbl>
              <a:tblPr/>
              <a:tblGrid>
                <a:gridCol w="1833839">
                  <a:extLst>
                    <a:ext uri="{9D8B030D-6E8A-4147-A177-3AD203B41FA5}">
                      <a16:colId xmlns:a16="http://schemas.microsoft.com/office/drawing/2014/main" val="1929221134"/>
                    </a:ext>
                  </a:extLst>
                </a:gridCol>
                <a:gridCol w="6886968">
                  <a:extLst>
                    <a:ext uri="{9D8B030D-6E8A-4147-A177-3AD203B41FA5}">
                      <a16:colId xmlns:a16="http://schemas.microsoft.com/office/drawing/2014/main" val="3313268698"/>
                    </a:ext>
                  </a:extLst>
                </a:gridCol>
              </a:tblGrid>
              <a:tr h="371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NAME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kern="12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669232"/>
                  </a:ext>
                </a:extLst>
              </a:tr>
              <a:tr h="370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질문게시판 내용을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65698"/>
                  </a:ext>
                </a:extLst>
              </a:tr>
              <a:tr h="370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QnaSearchDTO.java</a:t>
                      </a:r>
                    </a:p>
                  </a:txBody>
                  <a:tcPr marL="108000" marR="3319" marT="3319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질문게시판 관련 정보를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3319" marT="331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849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D0A19BD-8950-4E17-8515-61717F8AB22E}"/>
              </a:ext>
            </a:extLst>
          </p:cNvPr>
          <p:cNvSpPr txBox="1"/>
          <p:nvPr/>
        </p:nvSpPr>
        <p:spPr>
          <a:xfrm>
            <a:off x="506536" y="2684304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질문게시판 관련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54079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기타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249249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780741A-DD91-4B41-91FC-5C0603F95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10629"/>
              </p:ext>
            </p:extLst>
          </p:nvPr>
        </p:nvGraphicFramePr>
        <p:xfrm>
          <a:off x="604561" y="4661324"/>
          <a:ext cx="8720807" cy="999135"/>
        </p:xfrm>
        <a:graphic>
          <a:graphicData uri="http://schemas.openxmlformats.org/drawingml/2006/table">
            <a:tbl>
              <a:tblPr/>
              <a:tblGrid>
                <a:gridCol w="1840603">
                  <a:extLst>
                    <a:ext uri="{9D8B030D-6E8A-4147-A177-3AD203B41FA5}">
                      <a16:colId xmlns:a16="http://schemas.microsoft.com/office/drawing/2014/main" val="2461238295"/>
                    </a:ext>
                  </a:extLst>
                </a:gridCol>
                <a:gridCol w="6880204">
                  <a:extLst>
                    <a:ext uri="{9D8B030D-6E8A-4147-A177-3AD203B41FA5}">
                      <a16:colId xmlns:a16="http://schemas.microsoft.com/office/drawing/2014/main" val="163757250"/>
                    </a:ext>
                  </a:extLst>
                </a:gridCol>
              </a:tblGrid>
              <a:tr h="31311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</a:t>
                      </a:r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LASS NAME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DETAIL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59267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DiscontentDTO.java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고객불만사항 내용을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62"/>
                  </a:ext>
                </a:extLst>
              </a:tr>
              <a:tr h="3462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DiscontentSearchDTO.java</a:t>
                      </a:r>
                    </a:p>
                  </a:txBody>
                  <a:tcPr marL="108000" marR="4295" marT="429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고객불만사항 정보 검색 관련 내용을 저장하기 위한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147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0A19BD-8950-4E17-8515-61717F8AB22E}"/>
              </a:ext>
            </a:extLst>
          </p:cNvPr>
          <p:cNvSpPr txBox="1"/>
          <p:nvPr/>
        </p:nvSpPr>
        <p:spPr>
          <a:xfrm>
            <a:off x="506535" y="4327238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불만게시판 관련 클래스</a:t>
            </a:r>
          </a:p>
        </p:txBody>
      </p:sp>
    </p:spTree>
    <p:extLst>
      <p:ext uri="{BB962C8B-B14F-4D97-AF65-F5344CB8AC3E}">
        <p14:creationId xmlns:p14="http://schemas.microsoft.com/office/powerpoint/2010/main" val="110552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87049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062791" cy="332399"/>
          </a:xfrm>
        </p:spPr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2FF038-465E-46A8-A42F-9C46518C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01188"/>
              </p:ext>
            </p:extLst>
          </p:nvPr>
        </p:nvGraphicFramePr>
        <p:xfrm>
          <a:off x="263062" y="1719534"/>
          <a:ext cx="9317812" cy="2558169"/>
        </p:xfrm>
        <a:graphic>
          <a:graphicData uri="http://schemas.openxmlformats.org/drawingml/2006/table">
            <a:tbl>
              <a:tblPr/>
              <a:tblGrid>
                <a:gridCol w="2144578">
                  <a:extLst>
                    <a:ext uri="{9D8B030D-6E8A-4147-A177-3AD203B41FA5}">
                      <a16:colId xmlns:a16="http://schemas.microsoft.com/office/drawing/2014/main" val="1758038709"/>
                    </a:ext>
                  </a:extLst>
                </a:gridCol>
                <a:gridCol w="7173234">
                  <a:extLst>
                    <a:ext uri="{9D8B030D-6E8A-4147-A177-3AD203B41FA5}">
                      <a16:colId xmlns:a16="http://schemas.microsoft.com/office/drawing/2014/main" val="3451779046"/>
                    </a:ext>
                  </a:extLst>
                </a:gridCol>
              </a:tblGrid>
              <a:tr h="4089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NAME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101" marT="41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89949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MobileDriverController.java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관련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Controller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455763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MobileService.java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30181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MobileServiceImpl.java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MobileService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50940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MobileDAO.java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위한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58632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MobileDAOImpl.java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연동을 위해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MobileDAO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구현한 클래스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291560"/>
                  </a:ext>
                </a:extLst>
              </a:tr>
              <a:tr h="3582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Mapper_Mobile.xml</a:t>
                      </a:r>
                    </a:p>
                  </a:txBody>
                  <a:tcPr marL="108000" marR="4101" marT="410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문을 활용하여 결과를 얻기 위한 파일</a:t>
                      </a:r>
                    </a:p>
                  </a:txBody>
                  <a:tcPr marL="108000" marR="4295" marT="429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9964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1727E5B-EBBC-4F9B-99CA-0E9F593D0741}"/>
              </a:ext>
            </a:extLst>
          </p:cNvPr>
          <p:cNvSpPr txBox="1"/>
          <p:nvPr/>
        </p:nvSpPr>
        <p:spPr>
          <a:xfrm>
            <a:off x="168826" y="1274283"/>
            <a:ext cx="3702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안드로이드 게시판 관련 클래스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4A395-FD40-4277-8015-D48A40813CD8}"/>
              </a:ext>
            </a:extLst>
          </p:cNvPr>
          <p:cNvSpPr txBox="1"/>
          <p:nvPr/>
        </p:nvSpPr>
        <p:spPr>
          <a:xfrm>
            <a:off x="2046525" y="311674"/>
            <a:ext cx="45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모바일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7EA81-AEE7-4229-B9E1-276963EE6A66}"/>
              </a:ext>
            </a:extLst>
          </p:cNvPr>
          <p:cNvSpPr/>
          <p:nvPr/>
        </p:nvSpPr>
        <p:spPr>
          <a:xfrm>
            <a:off x="1998228" y="318735"/>
            <a:ext cx="46686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8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2118400" cy="332399"/>
          </a:xfrm>
        </p:spPr>
        <p:txBody>
          <a:bodyPr/>
          <a:lstStyle/>
          <a:p>
            <a:r>
              <a:rPr lang="en-US" altLang="ko-KR" sz="2400" dirty="0"/>
              <a:t>JSP </a:t>
            </a:r>
            <a:r>
              <a:rPr lang="ko-KR" altLang="en-US" sz="2400" dirty="0"/>
              <a:t>페이지 목록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74020"/>
              </p:ext>
            </p:extLst>
          </p:nvPr>
        </p:nvGraphicFramePr>
        <p:xfrm>
          <a:off x="1651000" y="1042484"/>
          <a:ext cx="6604000" cy="58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페이지명</a:t>
                      </a:r>
                    </a:p>
                  </a:txBody>
                  <a:tcPr anchor="ctr" anchorCtr="1">
                    <a:solidFill>
                      <a:srgbClr val="4A96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adminHomePage.jsp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페이지 홈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adminCarRegForm.jsp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등록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364893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adminCarUpDelDetailForm.jsp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adminCarUpDelForm.jsp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정보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adminDiscontentContentForm.jsp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불만게시판 상세보기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adminDiscontentEditForm.jsp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불만게시판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adminDiscontentListForm.jsp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불만게시판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adminDiscontentRegForm.jsp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불만게시판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새글쓰기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adminMainPage.jsp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메인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carListInfoForm.jsp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정보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carMaintanceListForm.jsp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정비내역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carMaintanceUpDelDetailForm.jsp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정비내역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carMaintenanceRegForm.jsp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차량 정비 등록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discontentContentForm.jsp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불만게시판 상세보기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discontentListForm.jsp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불만게시판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discontentRegForm.jsp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불만게시판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새글쓰기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discontentUpDelForm.jsp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불만게시판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driveListForm.jsp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주행기록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driverAcceptForm.jsp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승인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422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2118400" cy="332399"/>
          </a:xfrm>
        </p:spPr>
        <p:txBody>
          <a:bodyPr/>
          <a:lstStyle/>
          <a:p>
            <a:r>
              <a:rPr lang="en-US" altLang="ko-KR" sz="2400" dirty="0"/>
              <a:t>JSP </a:t>
            </a:r>
            <a:r>
              <a:rPr lang="ko-KR" altLang="en-US" sz="2400" dirty="0"/>
              <a:t>페이지 목록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695159"/>
              </p:ext>
            </p:extLst>
          </p:nvPr>
        </p:nvGraphicFramePr>
        <p:xfrm>
          <a:off x="1651000" y="1042484"/>
          <a:ext cx="6604000" cy="555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driverCarInfoUpDelForm.jsp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차량 정보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driverGradeForm.jsp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주행 리뷰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driverMainPage.jsp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메인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회원가입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driverUpDelDetailForm.jsp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회원정보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검색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driverUpDelForm2.jsp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회원정보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driverUserReserveForm.jsp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차량 대여 예약 현황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findIdForm.jsp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아이디 찾기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findPwdForm.jsp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foot.jsp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하단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메뉴바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loginForm.jsp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qnaContentForm.jsp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/Q&amp;A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상세보기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qnaListForm.jsp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/Q&amp;A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/Q&amp;A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새글쓰기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qnaUpDelForm.jsp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/Q&amp;A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회원가입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regForm2.jsp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회원가입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28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2118400" cy="332399"/>
          </a:xfrm>
        </p:spPr>
        <p:txBody>
          <a:bodyPr/>
          <a:lstStyle/>
          <a:p>
            <a:r>
              <a:rPr lang="en-US" altLang="ko-KR" sz="2400" dirty="0"/>
              <a:t>JSP </a:t>
            </a:r>
            <a:r>
              <a:rPr lang="ko-KR" altLang="en-US" sz="2400" dirty="0"/>
              <a:t>페이지 목록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8191"/>
              </p:ext>
            </p:extLst>
          </p:nvPr>
        </p:nvGraphicFramePr>
        <p:xfrm>
          <a:off x="1651000" y="1045024"/>
          <a:ext cx="6604000" cy="57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페이지명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regSelectForm.jsp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 종류 선택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regTypeForm.jsp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 이용약관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리뷰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리뷰 쓰기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리뷰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메뉴바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title2.jsp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운전자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메뉴바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userMainPage.jsp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메인 목록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userRegForm.jsp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회원 가입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userReservationForm.jsp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신청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userReservationSituation.jsp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확인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취소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userUpDelDetailForm.jsp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userUpDelForm.jsp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검색 목록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userUpDelForm2.jsp</a:t>
                      </a: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장애인 수정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userUseProcedure.jsp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안내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userUtilizationDetails.jsp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이용 내역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adminStaticsCar.jsp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차량통계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573708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adminStaticsDriver.jsp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운전자통계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5675608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adminStaticsUser.jsp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 회원통계 화면</a:t>
                      </a:r>
                    </a:p>
                  </a:txBody>
                  <a:tcPr marL="108000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5860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803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277709" y="2326946"/>
            <a:ext cx="3350597" cy="7232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1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시연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4005" cy="600164"/>
            <a:chOff x="4047143" y="1606956"/>
            <a:chExt cx="1754005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04850" y="1606956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6 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03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51F733-41EF-4311-AFE1-78E54F3D2330}"/>
              </a:ext>
            </a:extLst>
          </p:cNvPr>
          <p:cNvSpPr/>
          <p:nvPr/>
        </p:nvSpPr>
        <p:spPr>
          <a:xfrm>
            <a:off x="395416" y="1603128"/>
            <a:ext cx="4026260" cy="2934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3407023" cy="332399"/>
          </a:xfrm>
        </p:spPr>
        <p:txBody>
          <a:bodyPr/>
          <a:lstStyle/>
          <a:p>
            <a:r>
              <a:rPr lang="ko-KR" altLang="en-US" sz="2400" dirty="0"/>
              <a:t>프로젝트 문제점 및 해결책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4691DE4-7091-4E36-A884-5FE2B01B8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958" y="400576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F9847B-B449-4B7F-800E-36FF2FECC1B2}"/>
              </a:ext>
            </a:extLst>
          </p:cNvPr>
          <p:cNvSpPr/>
          <p:nvPr/>
        </p:nvSpPr>
        <p:spPr>
          <a:xfrm>
            <a:off x="1784938" y="1870646"/>
            <a:ext cx="27091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public</a:t>
            </a:r>
            <a:r>
              <a:rPr lang="ko-KR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void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run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() {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lang="ko-KR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Handler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handler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=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new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Handler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() {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@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Override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public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void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handleMessage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Message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msg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{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 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super.handleMessage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msg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);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리스트목록저장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  // 어댑터 생성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  a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dapter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=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new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ListAdapter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oData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);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 l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istView1.setAdapter(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adapter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);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};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handler.sendEmptyMessage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(0);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});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D18C526D-4824-448D-B4C9-52956D72073B}"/>
              </a:ext>
            </a:extLst>
          </p:cNvPr>
          <p:cNvSpPr/>
          <p:nvPr/>
        </p:nvSpPr>
        <p:spPr>
          <a:xfrm>
            <a:off x="395416" y="1083890"/>
            <a:ext cx="4026259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AS-IS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3DDAD-704B-4341-856C-485B9FD031FF}"/>
              </a:ext>
            </a:extLst>
          </p:cNvPr>
          <p:cNvSpPr/>
          <p:nvPr/>
        </p:nvSpPr>
        <p:spPr>
          <a:xfrm>
            <a:off x="5232054" y="1611674"/>
            <a:ext cx="4266174" cy="2925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177B60-AAE5-4D8F-B80C-CA6F0A2F4414}"/>
              </a:ext>
            </a:extLst>
          </p:cNvPr>
          <p:cNvSpPr/>
          <p:nvPr/>
        </p:nvSpPr>
        <p:spPr>
          <a:xfrm>
            <a:off x="6691422" y="2085513"/>
            <a:ext cx="26580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applicationActivity.this.</a:t>
            </a:r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runOnUiThread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(new Runnable() { 	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public void run() 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리스트목록저장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b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 // 어댑터 생성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	adapter = new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ListAdapter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oData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listView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.setAdapter(</a:t>
            </a:r>
            <a:r>
              <a:rPr lang="ko-KR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adapter</a:t>
            </a:r>
            <a:r>
              <a:rPr lang="ko-KR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);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});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845C7E8B-E6A1-4E05-9F5D-98F640C28E51}"/>
              </a:ext>
            </a:extLst>
          </p:cNvPr>
          <p:cNvSpPr/>
          <p:nvPr/>
        </p:nvSpPr>
        <p:spPr>
          <a:xfrm>
            <a:off x="5232054" y="1083890"/>
            <a:ext cx="4266173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TO-BE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DE341CE-3C5F-4332-9A4E-6EACBCCFDAFF}"/>
              </a:ext>
            </a:extLst>
          </p:cNvPr>
          <p:cNvSpPr/>
          <p:nvPr/>
        </p:nvSpPr>
        <p:spPr>
          <a:xfrm>
            <a:off x="4618640" y="2736705"/>
            <a:ext cx="390994" cy="385893"/>
          </a:xfrm>
          <a:prstGeom prst="rightArrow">
            <a:avLst/>
          </a:prstGeom>
          <a:gradFill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089D5B-3F49-4834-B4B5-5A302B2FF003}"/>
              </a:ext>
            </a:extLst>
          </p:cNvPr>
          <p:cNvSpPr/>
          <p:nvPr/>
        </p:nvSpPr>
        <p:spPr>
          <a:xfrm>
            <a:off x="395416" y="5103433"/>
            <a:ext cx="9102811" cy="1310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lnSpc>
                <a:spcPct val="130000"/>
              </a:lnSpc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10449A99-1A58-48C0-BA2D-D711B92E9E90}"/>
              </a:ext>
            </a:extLst>
          </p:cNvPr>
          <p:cNvSpPr/>
          <p:nvPr/>
        </p:nvSpPr>
        <p:spPr>
          <a:xfrm>
            <a:off x="872846" y="4875768"/>
            <a:ext cx="1949529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Solution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5B14A6-AB99-4496-A7C2-44C126D20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5" y="1964940"/>
            <a:ext cx="1260000" cy="2152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3730A97-D2F6-4D28-923A-91A65521F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59" y="1963540"/>
            <a:ext cx="1260000" cy="215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76961" y="5401640"/>
            <a:ext cx="792584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I/Choreographer: Skipped 58 frames!  The application may be doing too much work on its main thread.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에서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MainThread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상황따라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리스트 목록이 생성되지 않는 경우가 발생함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runOnuiThread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()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를 사용하여 문제 해결 하였고 반응속도도 올라감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929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51F733-41EF-4311-AFE1-78E54F3D2330}"/>
              </a:ext>
            </a:extLst>
          </p:cNvPr>
          <p:cNvSpPr/>
          <p:nvPr/>
        </p:nvSpPr>
        <p:spPr>
          <a:xfrm>
            <a:off x="395416" y="1574281"/>
            <a:ext cx="4026260" cy="2934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3407023" cy="332399"/>
          </a:xfrm>
        </p:spPr>
        <p:txBody>
          <a:bodyPr/>
          <a:lstStyle/>
          <a:p>
            <a:r>
              <a:rPr lang="ko-KR" altLang="en-US" sz="2400" dirty="0"/>
              <a:t>프로젝트 문제점 및 해결책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4691DE4-7091-4E36-A884-5FE2B01B8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958" y="400576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D18C526D-4824-448D-B4C9-52956D72073B}"/>
              </a:ext>
            </a:extLst>
          </p:cNvPr>
          <p:cNvSpPr/>
          <p:nvPr/>
        </p:nvSpPr>
        <p:spPr>
          <a:xfrm>
            <a:off x="395416" y="1083890"/>
            <a:ext cx="4026259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AS-IS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3DDAD-704B-4341-856C-485B9FD031FF}"/>
              </a:ext>
            </a:extLst>
          </p:cNvPr>
          <p:cNvSpPr/>
          <p:nvPr/>
        </p:nvSpPr>
        <p:spPr>
          <a:xfrm>
            <a:off x="5234747" y="1564835"/>
            <a:ext cx="4266174" cy="2925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177B60-AAE5-4D8F-B80C-CA6F0A2F4414}"/>
              </a:ext>
            </a:extLst>
          </p:cNvPr>
          <p:cNvSpPr/>
          <p:nvPr/>
        </p:nvSpPr>
        <p:spPr>
          <a:xfrm>
            <a:off x="489321" y="3329728"/>
            <a:ext cx="38384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예약가능 차량 수만큼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reserve_count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설정 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예약가능 차량을 운전하는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운전자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명이 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해당 예약 건을 여러 번 거절하면 </a:t>
            </a:r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reserve_count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가 계속 감소하여 해당 예약 건이 취소되는 오류가 발생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845C7E8B-E6A1-4E05-9F5D-98F640C28E51}"/>
              </a:ext>
            </a:extLst>
          </p:cNvPr>
          <p:cNvSpPr/>
          <p:nvPr/>
        </p:nvSpPr>
        <p:spPr>
          <a:xfrm>
            <a:off x="5232054" y="1083890"/>
            <a:ext cx="4266173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TO-BE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DE341CE-3C5F-4332-9A4E-6EACBCCFDAFF}"/>
              </a:ext>
            </a:extLst>
          </p:cNvPr>
          <p:cNvSpPr/>
          <p:nvPr/>
        </p:nvSpPr>
        <p:spPr>
          <a:xfrm>
            <a:off x="4618640" y="2736705"/>
            <a:ext cx="390994" cy="385893"/>
          </a:xfrm>
          <a:prstGeom prst="rightArrow">
            <a:avLst/>
          </a:prstGeom>
          <a:gradFill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089D5B-3F49-4834-B4B5-5A302B2FF003}"/>
              </a:ext>
            </a:extLst>
          </p:cNvPr>
          <p:cNvSpPr/>
          <p:nvPr/>
        </p:nvSpPr>
        <p:spPr>
          <a:xfrm>
            <a:off x="395416" y="5103433"/>
            <a:ext cx="9102811" cy="1310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lnSpc>
                <a:spcPct val="130000"/>
              </a:lnSpc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10449A99-1A58-48C0-BA2D-D711B92E9E90}"/>
              </a:ext>
            </a:extLst>
          </p:cNvPr>
          <p:cNvSpPr/>
          <p:nvPr/>
        </p:nvSpPr>
        <p:spPr>
          <a:xfrm>
            <a:off x="839895" y="4893760"/>
            <a:ext cx="1949529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Solution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6961" y="5419632"/>
            <a:ext cx="8613958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reserve_accept_list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테이블에 해당 예약건의 번호와 그 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예약건에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 대해 운전 가능한 운전자를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insert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한다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해당 운전자가 거절하면 이 테이블 상태코드를 거절상태로 변경하여 거절을 다시 못하게 한다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1" y="1814867"/>
            <a:ext cx="3838450" cy="130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23" y="1837847"/>
            <a:ext cx="3843836" cy="130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177B60-AAE5-4D8F-B80C-CA6F0A2F4414}"/>
              </a:ext>
            </a:extLst>
          </p:cNvPr>
          <p:cNvSpPr/>
          <p:nvPr/>
        </p:nvSpPr>
        <p:spPr>
          <a:xfrm>
            <a:off x="5448609" y="3329728"/>
            <a:ext cx="3838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예약을 할 때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운전 가능한 운전자의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List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를 추출하여 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reserve_accept_list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라를 새로운 테이블 생성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8756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277708" y="2326946"/>
            <a:ext cx="3350597" cy="7232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1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후기</a:t>
            </a:r>
            <a:endParaRPr lang="ko-KR" altLang="en-US" sz="41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47143" y="1606956"/>
            <a:ext cx="1752600" cy="600164"/>
            <a:chOff x="4047143" y="1606956"/>
            <a:chExt cx="1752600" cy="600164"/>
          </a:xfrm>
        </p:grpSpPr>
        <p:sp>
          <p:nvSpPr>
            <p:cNvPr id="61" name="TextBox 60"/>
            <p:cNvSpPr txBox="1"/>
            <p:nvPr/>
          </p:nvSpPr>
          <p:spPr>
            <a:xfrm>
              <a:off x="4147329" y="1606956"/>
              <a:ext cx="16113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759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hapter 7</a:t>
              </a:r>
              <a:endParaRPr lang="ko-KR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047143" y="2207120"/>
              <a:ext cx="1752600" cy="0"/>
            </a:xfrm>
            <a:prstGeom prst="line">
              <a:avLst/>
            </a:prstGeom>
            <a:ln w="12700">
              <a:solidFill>
                <a:srgbClr val="05B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51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6026093" y="2896485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47372"/>
              </p:ext>
            </p:extLst>
          </p:nvPr>
        </p:nvGraphicFramePr>
        <p:xfrm>
          <a:off x="6437825" y="4591993"/>
          <a:ext cx="1433512" cy="19282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353274" y="4184656"/>
            <a:ext cx="2867024" cy="402156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보유기술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6492" y="4181530"/>
            <a:ext cx="3143715" cy="405282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개발환경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36197" y="4179096"/>
            <a:ext cx="3140076" cy="405282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사용가능도구 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410424" y="952522"/>
            <a:ext cx="8807125" cy="3097440"/>
            <a:chOff x="410424" y="952522"/>
            <a:chExt cx="8807125" cy="3097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083" y="1992104"/>
              <a:ext cx="2164242" cy="68173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823" y="2283047"/>
              <a:ext cx="864185" cy="8600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24" y="952522"/>
              <a:ext cx="1701635" cy="170163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021" y="1304370"/>
              <a:ext cx="1826187" cy="59351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714" y="1391106"/>
              <a:ext cx="1386935" cy="118227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541365" y="1125975"/>
              <a:ext cx="734272" cy="3231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5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146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  <a:endParaRPr lang="ko-KR" altLang="en-US" sz="15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146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66164" y="1125974"/>
              <a:ext cx="554129" cy="3231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5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A96D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CSS</a:t>
              </a:r>
              <a:endParaRPr lang="ko-KR" altLang="en-US" sz="15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96D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12955" y="2484050"/>
              <a:ext cx="1148451" cy="3231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5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D4B83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 Script</a:t>
              </a:r>
              <a:endParaRPr lang="ko-KR" altLang="en-US" sz="15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4B83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35" y="1188030"/>
              <a:ext cx="1128698" cy="112869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331" y="1061115"/>
              <a:ext cx="1138218" cy="1199058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7782997" y="2375310"/>
              <a:ext cx="1120950" cy="908624"/>
              <a:chOff x="8120550" y="2418571"/>
              <a:chExt cx="1120950" cy="908624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3871" y="2418571"/>
                <a:ext cx="654308" cy="65430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120550" y="3034807"/>
                <a:ext cx="1120950" cy="29238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sz="13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22A3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mobaXterm</a:t>
                </a:r>
                <a:endParaRPr lang="ko-KR" altLang="en-US" sz="13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22A3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210868" y="1111979"/>
              <a:ext cx="1008732" cy="1097330"/>
              <a:chOff x="7467791" y="1185995"/>
              <a:chExt cx="1008732" cy="1097330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675" y="1185995"/>
                <a:ext cx="771020" cy="876780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7467791" y="1975548"/>
                <a:ext cx="1008732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sz="1400" b="1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586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AWS EC2</a:t>
                </a:r>
                <a:endParaRPr lang="ko-KR" altLang="en-US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86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01" y="2877811"/>
              <a:ext cx="1527093" cy="89678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972" y="3336604"/>
              <a:ext cx="887379" cy="619379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057" y="3275759"/>
              <a:ext cx="1481729" cy="774203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0" y="2812874"/>
              <a:ext cx="1574433" cy="44188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166" y="3325446"/>
              <a:ext cx="587020" cy="58702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306" y="3328612"/>
              <a:ext cx="608422" cy="58719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002" y="2981695"/>
              <a:ext cx="1654744" cy="761182"/>
            </a:xfrm>
            <a:prstGeom prst="rect">
              <a:avLst/>
            </a:prstGeom>
          </p:spPr>
        </p:pic>
      </p:grp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67300"/>
              </p:ext>
            </p:extLst>
          </p:nvPr>
        </p:nvGraphicFramePr>
        <p:xfrm>
          <a:off x="353275" y="4596755"/>
          <a:ext cx="1433512" cy="19282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8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323212" y="5350917"/>
            <a:ext cx="151195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언어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개발 툴</a:t>
            </a: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61231"/>
              </p:ext>
            </p:extLst>
          </p:nvPr>
        </p:nvGraphicFramePr>
        <p:xfrm>
          <a:off x="3262843" y="4596756"/>
          <a:ext cx="1433512" cy="19282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3718732" y="4626825"/>
            <a:ext cx="52289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OS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10342" y="5121932"/>
            <a:ext cx="93968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Server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42829" y="5621420"/>
            <a:ext cx="1274708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Framework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9774" y="6088357"/>
            <a:ext cx="112082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Database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51879" y="4932007"/>
            <a:ext cx="100540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개발도구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52464" y="5637622"/>
            <a:ext cx="100540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형상관리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55056" y="6112839"/>
            <a:ext cx="80021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기타툴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76482"/>
              </p:ext>
            </p:extLst>
          </p:nvPr>
        </p:nvGraphicFramePr>
        <p:xfrm>
          <a:off x="1786574" y="4596755"/>
          <a:ext cx="1433512" cy="19282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8289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1675303" y="4779968"/>
            <a:ext cx="158971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Java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JavaScript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HTML 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CSS</a:t>
            </a: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2939"/>
              </p:ext>
            </p:extLst>
          </p:nvPr>
        </p:nvGraphicFramePr>
        <p:xfrm>
          <a:off x="4703974" y="4596755"/>
          <a:ext cx="1690797" cy="19282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4629136" y="4650005"/>
            <a:ext cx="1755363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Windows </a:t>
            </a:r>
            <a:r>
              <a:rPr lang="en-US" altLang="ko-KR" sz="13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|</a:t>
            </a: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300" b="1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ubuntu</a:t>
            </a:r>
            <a:endParaRPr lang="en-US" altLang="ko-KR" sz="1300" b="1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652372" y="5124171"/>
            <a:ext cx="1791446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Apache </a:t>
            </a:r>
            <a:r>
              <a:rPr lang="en-US" altLang="ko-KR" sz="13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|</a:t>
            </a: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AWS EC2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1156" y="5587882"/>
            <a:ext cx="179144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Spring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652372" y="6096598"/>
            <a:ext cx="1791446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Oracle </a:t>
            </a:r>
            <a:r>
              <a:rPr lang="en-US" altLang="ko-KR" sz="13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|</a:t>
            </a: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AWS RDS</a:t>
            </a:r>
          </a:p>
        </p:txBody>
      </p: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52078"/>
              </p:ext>
            </p:extLst>
          </p:nvPr>
        </p:nvGraphicFramePr>
        <p:xfrm>
          <a:off x="7879525" y="4591992"/>
          <a:ext cx="1705643" cy="19282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414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072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7907564" y="4572313"/>
            <a:ext cx="1668709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Eclipse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Android Studio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1300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SQL Developer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878377" y="5587882"/>
            <a:ext cx="16978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Github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746558" y="6057147"/>
            <a:ext cx="1907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5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PhotoShop</a:t>
            </a:r>
            <a:r>
              <a:rPr lang="en-US" altLang="ko-KR" sz="1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|</a:t>
            </a:r>
            <a:r>
              <a:rPr lang="en-US" altLang="ko-KR" sz="1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Illustrator </a:t>
            </a:r>
            <a:r>
              <a:rPr lang="en-US" altLang="ko-KR" sz="115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mobaXterm</a:t>
            </a:r>
            <a:r>
              <a:rPr lang="en-US" altLang="ko-KR" sz="10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| </a:t>
            </a:r>
            <a:r>
              <a:rPr lang="en-US" altLang="ko-KR" sz="1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FileZilla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685736" y="299623"/>
            <a:ext cx="1854858" cy="400110"/>
            <a:chOff x="3309412" y="299623"/>
            <a:chExt cx="1854858" cy="400110"/>
          </a:xfrm>
        </p:grpSpPr>
        <p:sp>
          <p:nvSpPr>
            <p:cNvPr id="61" name="TextBox 60"/>
            <p:cNvSpPr txBox="1"/>
            <p:nvPr/>
          </p:nvSpPr>
          <p:spPr>
            <a:xfrm>
              <a:off x="3315569" y="299623"/>
              <a:ext cx="184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적용기술</a:t>
              </a: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3309412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417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8469229" y="1797222"/>
            <a:ext cx="940777" cy="365125"/>
            <a:chOff x="2413000" y="1866900"/>
            <a:chExt cx="940777" cy="365125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440089" y="1797222"/>
            <a:ext cx="940777" cy="365125"/>
            <a:chOff x="2413000" y="1866900"/>
            <a:chExt cx="940777" cy="365125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254494" y="1797222"/>
            <a:ext cx="940777" cy="365125"/>
            <a:chOff x="2413000" y="1866900"/>
            <a:chExt cx="940777" cy="365125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후기</a:t>
            </a:r>
          </a:p>
        </p:txBody>
      </p:sp>
      <p:sp>
        <p:nvSpPr>
          <p:cNvPr id="13" name="타원 12"/>
          <p:cNvSpPr/>
          <p:nvPr/>
        </p:nvSpPr>
        <p:spPr>
          <a:xfrm>
            <a:off x="1254408" y="1278076"/>
            <a:ext cx="1259825" cy="148750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447" y="2851440"/>
            <a:ext cx="2751748" cy="3557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0809" y="2399857"/>
            <a:ext cx="2867024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도전과 실패를 통해 배움을 얻다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55080" y="155418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문규영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4440003" y="1316176"/>
            <a:ext cx="1259825" cy="1487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694042" y="2851440"/>
            <a:ext cx="2751748" cy="35571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36404" y="2396112"/>
            <a:ext cx="2867024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협업의 본질을 깨우치다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811663" y="155418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조호현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7469143" y="1316176"/>
            <a:ext cx="1259825" cy="148750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723182" y="2851441"/>
            <a:ext cx="2751748" cy="3557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665544" y="2396112"/>
            <a:ext cx="2867024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NEW WORKFLOW</a:t>
            </a:r>
            <a:r>
              <a:rPr lang="ko-KR" altLang="en-US" sz="135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의 </a:t>
            </a:r>
            <a:endParaRPr lang="en-US" altLang="ko-KR" sz="135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35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가치창출을 경험하다</a:t>
            </a:r>
            <a:r>
              <a:rPr lang="en-US" altLang="ko-KR" sz="135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.</a:t>
            </a:r>
            <a:endParaRPr lang="ko-KR" altLang="en-US" sz="135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849192" y="155418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김문경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3717680" y="2955339"/>
            <a:ext cx="2785748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이번 프로젝트를 통해 공익사업을 부분적으로 경험할 수 있었습니다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이전에는 개별 프로젝트를 주로 진행했기에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를 백업용도로만 사용하였는데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이번 프로젝트를 통해 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의 다양한 기능을 활용하면서 프로젝트 진행이 좀 더 수월했습니다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기간이 짧아 아쉬움이 남고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추후에 부가적인 기능을 추가하고 싶습니다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52727" y="2955339"/>
            <a:ext cx="2731106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프로젝트의 목표와 방향성이 결정되었을 때 원하는 기능들을 구현하기 위해서는 별도의 수학을 통하여 해결해야 하는 도전의 시간이었습니다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많은 실패와 성공을 반복하면서 할 수  는 작업이 늘어났습니다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팀원 각자가 가진 장점이 서로 다르기 때문에 협업을 통해 혼자 하는 경우보다 더 좋은 결과물이 나왔습니다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고생한 팀원들에게 감사의 마음을 전하고 싶습니다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7462" y="2967537"/>
            <a:ext cx="266318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먼저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프로젝트에 참여하게 되었다는 사실에 대해 감사하게 생각합니다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이번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웹개발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프로젝트는 단기 프로젝트이고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웹에 기반을 두고 가치를 창출하는 물리적 실체가 없는 무형자산 개발 업무입니다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서로 다른 분야의 경험과 장점을 지닌 다양한 팀원들을 만났고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새로운 방식과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Workflow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지닌 프로젝트 과정을 경험할 수 있는 </a:t>
            </a:r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소중한 시간이었습니다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802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8469229" y="1727532"/>
            <a:ext cx="940777" cy="365125"/>
            <a:chOff x="2413000" y="1866900"/>
            <a:chExt cx="940777" cy="365125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361862" y="1727532"/>
            <a:ext cx="940777" cy="365125"/>
            <a:chOff x="2413000" y="1866900"/>
            <a:chExt cx="940777" cy="365125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254494" y="1727532"/>
            <a:ext cx="940777" cy="365125"/>
            <a:chOff x="2413000" y="1866900"/>
            <a:chExt cx="940777" cy="365125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768600" y="1866900"/>
              <a:ext cx="585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2413000" y="1866900"/>
              <a:ext cx="35560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8059545" y="1718041"/>
            <a:ext cx="2922046" cy="2925921"/>
          </a:xfrm>
          <a:prstGeom prst="line">
            <a:avLst/>
          </a:prstGeom>
          <a:ln w="38100">
            <a:solidFill>
              <a:srgbClr val="E8EB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후기</a:t>
            </a:r>
          </a:p>
        </p:txBody>
      </p:sp>
      <p:sp>
        <p:nvSpPr>
          <p:cNvPr id="13" name="타원 12"/>
          <p:cNvSpPr/>
          <p:nvPr/>
        </p:nvSpPr>
        <p:spPr>
          <a:xfrm>
            <a:off x="1254408" y="1271886"/>
            <a:ext cx="1259825" cy="148750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447" y="2933818"/>
            <a:ext cx="2751748" cy="3553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0809" y="2326422"/>
            <a:ext cx="2867024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성장가능성을 열다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42846" y="148449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정재영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4361776" y="1271886"/>
            <a:ext cx="1259825" cy="14875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630790" y="2933818"/>
            <a:ext cx="2751748" cy="3553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01183" y="2326422"/>
            <a:ext cx="2824017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다시 개발의 </a:t>
            </a:r>
            <a:r>
              <a:rPr lang="ko-KR" altLang="en-US" sz="16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재미를 느끼다</a:t>
            </a:r>
            <a:endParaRPr lang="ko-KR" altLang="en-US" sz="1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758603" y="148449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김병운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7469143" y="1271886"/>
            <a:ext cx="1259825" cy="14875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723182" y="2933818"/>
            <a:ext cx="2842536" cy="3553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708550" y="2326422"/>
            <a:ext cx="2857168" cy="455329"/>
          </a:xfrm>
          <a:prstGeom prst="roundRect">
            <a:avLst/>
          </a:prstGeom>
          <a:gradFill flip="none" rotWithShape="1">
            <a:gsLst>
              <a:gs pos="100000">
                <a:srgbClr val="4447BA"/>
              </a:gs>
              <a:gs pos="34000">
                <a:srgbClr val="198489"/>
              </a:gs>
            </a:gsLst>
            <a:lin ang="2700000" scaled="1"/>
            <a:tileRect/>
          </a:gradFill>
          <a:ln>
            <a:noFill/>
          </a:ln>
          <a:effectLst>
            <a:outerShdw blurRad="127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실력향상의 계기가 되다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857581" y="148449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이상헌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3630790" y="2984035"/>
            <a:ext cx="2819437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대학생 때 배운 프로그래밍도 기억이 나고 더 발전하여 프로젝트에 많은 기능들을 추가할 수 있었습니다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이 경험들이 취업을 했을 때 많은 도움이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될거라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생각합니다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새롭게 배운 기능들을 추가할 때 힘들고 부족하기도 했지만 팀원들의 적극적인 소통과 도움으로 극복해 나갈 수 있어 감사했습니다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80286" y="2984035"/>
            <a:ext cx="266318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어려워하던 게시판 구현에 대해 더 이해하는 시간이었다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프로젝트를 진행 하면서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더 공부하고 발전해야겠다는 다짐을 하게 된 순간이었다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이동약자를 돕는 프로젝트를 하며 실제로 사회적 기업이나 비영리 분야에서 일하고 싶다는 생각도 들었습니다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내가 배운 지식과 기술을 사회가 더 나아지게 하는데 쓰고 싶습니다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727860" y="2951224"/>
            <a:ext cx="2837858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저희 프로젝트는 장애인에게 보기 쉽고 이용하기 편한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구성을 위해 지속적인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변경이 발생 하였습니다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앞으로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설계를 할 때 사용자 입장에서 생각하고 설계를 하여 빠른 프로젝트 진행이 되도록 해야겠습니다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비전공자인 저로서는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이번 프로젝트를 통하여 실력이 많이 향상되었고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개발자로서의 업무를 미리 체험해 볼 수 있는 좋은 경험이었습니다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057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313869" y="2767281"/>
            <a:ext cx="32782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54638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295064" y="2767281"/>
            <a:ext cx="5315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8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2129806" y="1000883"/>
            <a:ext cx="5646388" cy="5638042"/>
          </a:xfrm>
          <a:custGeom>
            <a:avLst/>
            <a:gdLst>
              <a:gd name="T0" fmla="*/ 302 w 671"/>
              <a:gd name="T1" fmla="*/ 652 h 671"/>
              <a:gd name="T2" fmla="*/ 19 w 671"/>
              <a:gd name="T3" fmla="*/ 369 h 671"/>
              <a:gd name="T4" fmla="*/ 19 w 671"/>
              <a:gd name="T5" fmla="*/ 301 h 671"/>
              <a:gd name="T6" fmla="*/ 302 w 671"/>
              <a:gd name="T7" fmla="*/ 18 h 671"/>
              <a:gd name="T8" fmla="*/ 370 w 671"/>
              <a:gd name="T9" fmla="*/ 18 h 671"/>
              <a:gd name="T10" fmla="*/ 653 w 671"/>
              <a:gd name="T11" fmla="*/ 301 h 671"/>
              <a:gd name="T12" fmla="*/ 653 w 671"/>
              <a:gd name="T13" fmla="*/ 369 h 671"/>
              <a:gd name="T14" fmla="*/ 370 w 671"/>
              <a:gd name="T15" fmla="*/ 652 h 671"/>
              <a:gd name="T16" fmla="*/ 302 w 671"/>
              <a:gd name="T17" fmla="*/ 652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71">
                <a:moveTo>
                  <a:pt x="302" y="652"/>
                </a:moveTo>
                <a:cubicBezTo>
                  <a:pt x="19" y="369"/>
                  <a:pt x="19" y="369"/>
                  <a:pt x="19" y="369"/>
                </a:cubicBezTo>
                <a:cubicBezTo>
                  <a:pt x="0" y="351"/>
                  <a:pt x="0" y="320"/>
                  <a:pt x="19" y="301"/>
                </a:cubicBezTo>
                <a:cubicBezTo>
                  <a:pt x="302" y="18"/>
                  <a:pt x="302" y="18"/>
                  <a:pt x="302" y="18"/>
                </a:cubicBezTo>
                <a:cubicBezTo>
                  <a:pt x="321" y="0"/>
                  <a:pt x="351" y="0"/>
                  <a:pt x="370" y="18"/>
                </a:cubicBezTo>
                <a:cubicBezTo>
                  <a:pt x="653" y="301"/>
                  <a:pt x="653" y="301"/>
                  <a:pt x="653" y="301"/>
                </a:cubicBezTo>
                <a:cubicBezTo>
                  <a:pt x="671" y="320"/>
                  <a:pt x="671" y="351"/>
                  <a:pt x="653" y="369"/>
                </a:cubicBezTo>
                <a:cubicBezTo>
                  <a:pt x="370" y="652"/>
                  <a:pt x="370" y="652"/>
                  <a:pt x="370" y="652"/>
                </a:cubicBezTo>
                <a:cubicBezTo>
                  <a:pt x="351" y="671"/>
                  <a:pt x="321" y="671"/>
                  <a:pt x="302" y="652"/>
                </a:cubicBez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5" name="직각 삼각형 124"/>
          <p:cNvSpPr/>
          <p:nvPr/>
        </p:nvSpPr>
        <p:spPr>
          <a:xfrm rot="16200000">
            <a:off x="5997559" y="2949559"/>
            <a:ext cx="3908441" cy="3908441"/>
          </a:xfrm>
          <a:prstGeom prst="rtTriangle">
            <a:avLst/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7713" y="-151463"/>
            <a:ext cx="699248" cy="7070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제목 221"/>
          <p:cNvSpPr>
            <a:spLocks noGrp="1"/>
          </p:cNvSpPr>
          <p:nvPr>
            <p:ph type="title"/>
          </p:nvPr>
        </p:nvSpPr>
        <p:spPr>
          <a:xfrm>
            <a:off x="696278" y="339337"/>
            <a:ext cx="1814920" cy="332399"/>
          </a:xfrm>
        </p:spPr>
        <p:txBody>
          <a:bodyPr/>
          <a:lstStyle/>
          <a:p>
            <a:r>
              <a:rPr lang="ko-KR" altLang="en-US" sz="2400" dirty="0"/>
              <a:t>프로젝트 소개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642963" y="299623"/>
            <a:ext cx="1854858" cy="400110"/>
            <a:chOff x="3266639" y="299623"/>
            <a:chExt cx="1854858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3272796" y="299623"/>
              <a:ext cx="184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개발일정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266639" y="348769"/>
              <a:ext cx="0" cy="283368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C6D7ACD-37EB-4A83-BDCA-4642B43D0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35957"/>
              </p:ext>
            </p:extLst>
          </p:nvPr>
        </p:nvGraphicFramePr>
        <p:xfrm>
          <a:off x="601363" y="1561702"/>
          <a:ext cx="8685042" cy="4423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1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36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1532046049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988097919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1967157908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3656325718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813392201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1797591754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2854071288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569114666"/>
                    </a:ext>
                  </a:extLst>
                </a:gridCol>
                <a:gridCol w="378869">
                  <a:extLst>
                    <a:ext uri="{9D8B030D-6E8A-4147-A177-3AD203B41FA5}">
                      <a16:colId xmlns:a16="http://schemas.microsoft.com/office/drawing/2014/main" val="3184675877"/>
                    </a:ext>
                  </a:extLst>
                </a:gridCol>
              </a:tblGrid>
              <a:tr h="489354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/07</a:t>
                      </a:r>
                      <a:r>
                        <a:rPr lang="ko-KR" altLang="en-US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5271" marR="5271" marT="5271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06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07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08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09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271" marR="5271" marT="527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UI </a:t>
                      </a: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설계</a:t>
                      </a: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HTML 구현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DB </a:t>
                      </a: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DB </a:t>
                      </a: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테이블</a:t>
                      </a: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생성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670">
                <a:tc>
                  <a:txBody>
                    <a:bodyPr/>
                    <a:lstStyle/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SQL </a:t>
                      </a:r>
                      <a:r>
                        <a:rPr lang="ko-KR" altLang="en-US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구문</a:t>
                      </a:r>
                    </a:p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</a:t>
                      </a: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JAVA</a:t>
                      </a:r>
                    </a:p>
                    <a:p>
                      <a:pPr marL="0" marR="0" indent="0" algn="ctr" defTabSz="91440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SCRIPT </a:t>
                      </a: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        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Spring Class 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DB </a:t>
                      </a: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샘플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입력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        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354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디버깅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  <a:endParaRPr lang="ko-KR" altLang="en-US" sz="1100" b="0" strike="noStrike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5857" marR="5857" marT="585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</a:t>
                      </a: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271" marR="5271" marT="5271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도형 4">
            <a:extLst>
              <a:ext uri="{FF2B5EF4-FFF2-40B4-BE49-F238E27FC236}">
                <a16:creationId xmlns:a16="http://schemas.microsoft.com/office/drawing/2014/main" id="{DC79154F-C4F0-446A-8848-3F62BE29B263}"/>
              </a:ext>
            </a:extLst>
          </p:cNvPr>
          <p:cNvSpPr>
            <a:spLocks/>
          </p:cNvSpPr>
          <p:nvPr/>
        </p:nvSpPr>
        <p:spPr>
          <a:xfrm>
            <a:off x="7039155" y="5159985"/>
            <a:ext cx="1861564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도형 6">
            <a:extLst>
              <a:ext uri="{FF2B5EF4-FFF2-40B4-BE49-F238E27FC236}">
                <a16:creationId xmlns:a16="http://schemas.microsoft.com/office/drawing/2014/main" id="{6966726C-0790-472C-8B56-710C2AAA4D96}"/>
              </a:ext>
            </a:extLst>
          </p:cNvPr>
          <p:cNvSpPr>
            <a:spLocks/>
          </p:cNvSpPr>
          <p:nvPr/>
        </p:nvSpPr>
        <p:spPr>
          <a:xfrm>
            <a:off x="3229762" y="4181017"/>
            <a:ext cx="4915547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5">
            <a:extLst>
              <a:ext uri="{FF2B5EF4-FFF2-40B4-BE49-F238E27FC236}">
                <a16:creationId xmlns:a16="http://schemas.microsoft.com/office/drawing/2014/main" id="{C7F21FB9-8214-4B5F-A294-53D5E9FE39E5}"/>
              </a:ext>
            </a:extLst>
          </p:cNvPr>
          <p:cNvSpPr>
            <a:spLocks/>
          </p:cNvSpPr>
          <p:nvPr/>
        </p:nvSpPr>
        <p:spPr>
          <a:xfrm>
            <a:off x="7776194" y="5649466"/>
            <a:ext cx="1491631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20">
            <a:extLst>
              <a:ext uri="{FF2B5EF4-FFF2-40B4-BE49-F238E27FC236}">
                <a16:creationId xmlns:a16="http://schemas.microsoft.com/office/drawing/2014/main" id="{E490A156-7201-45B1-AAD6-55AA6AC13FA6}"/>
              </a:ext>
            </a:extLst>
          </p:cNvPr>
          <p:cNvSpPr>
            <a:spLocks/>
          </p:cNvSpPr>
          <p:nvPr/>
        </p:nvSpPr>
        <p:spPr>
          <a:xfrm>
            <a:off x="2093673" y="2228280"/>
            <a:ext cx="2646107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도형 23">
            <a:extLst>
              <a:ext uri="{FF2B5EF4-FFF2-40B4-BE49-F238E27FC236}">
                <a16:creationId xmlns:a16="http://schemas.microsoft.com/office/drawing/2014/main" id="{0B5822EF-10AB-4240-ACF2-87A707BC9166}"/>
              </a:ext>
            </a:extLst>
          </p:cNvPr>
          <p:cNvSpPr>
            <a:spLocks/>
          </p:cNvSpPr>
          <p:nvPr/>
        </p:nvSpPr>
        <p:spPr>
          <a:xfrm>
            <a:off x="2860646" y="3691533"/>
            <a:ext cx="4915547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914400" eaLnBrk="0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6" name="도형 24">
            <a:extLst>
              <a:ext uri="{FF2B5EF4-FFF2-40B4-BE49-F238E27FC236}">
                <a16:creationId xmlns:a16="http://schemas.microsoft.com/office/drawing/2014/main" id="{2F341D34-75AF-4D4A-954B-C62F82DBD7F0}"/>
              </a:ext>
            </a:extLst>
          </p:cNvPr>
          <p:cNvSpPr>
            <a:spLocks/>
          </p:cNvSpPr>
          <p:nvPr/>
        </p:nvSpPr>
        <p:spPr>
          <a:xfrm>
            <a:off x="1364285" y="2712565"/>
            <a:ext cx="2217813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914400" eaLnBrk="0"/>
            <a:r>
              <a:rPr lang="en-US" altLang="ko-KR" dirty="0">
                <a:latin typeface="맑은 고딕" charset="0"/>
                <a:ea typeface="맑은 고딕" charset="0"/>
              </a:rPr>
              <a:t>          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" name="도형 25">
            <a:extLst>
              <a:ext uri="{FF2B5EF4-FFF2-40B4-BE49-F238E27FC236}">
                <a16:creationId xmlns:a16="http://schemas.microsoft.com/office/drawing/2014/main" id="{B93FF513-5B3A-4134-BD00-375990E0984B}"/>
              </a:ext>
            </a:extLst>
          </p:cNvPr>
          <p:cNvSpPr>
            <a:spLocks/>
          </p:cNvSpPr>
          <p:nvPr/>
        </p:nvSpPr>
        <p:spPr>
          <a:xfrm>
            <a:off x="2484761" y="3202049"/>
            <a:ext cx="1097123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914400" eaLnBrk="0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1" name="도형 26">
            <a:extLst>
              <a:ext uri="{FF2B5EF4-FFF2-40B4-BE49-F238E27FC236}">
                <a16:creationId xmlns:a16="http://schemas.microsoft.com/office/drawing/2014/main" id="{67152BF1-C458-4998-BA9A-70AABB2B521D}"/>
              </a:ext>
            </a:extLst>
          </p:cNvPr>
          <p:cNvSpPr>
            <a:spLocks/>
          </p:cNvSpPr>
          <p:nvPr/>
        </p:nvSpPr>
        <p:spPr>
          <a:xfrm>
            <a:off x="4739780" y="4681057"/>
            <a:ext cx="340593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1A229C-4456-4E48-86D3-54CAD736D7DF}"/>
              </a:ext>
            </a:extLst>
          </p:cNvPr>
          <p:cNvSpPr/>
          <p:nvPr/>
        </p:nvSpPr>
        <p:spPr>
          <a:xfrm>
            <a:off x="3837872" y="2994174"/>
            <a:ext cx="224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맑은 고딕" charset="0"/>
                <a:ea typeface="맑은 고딕" charset="0"/>
              </a:rPr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74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4057</TotalTime>
  <Words>3997</Words>
  <Application>Microsoft Office PowerPoint</Application>
  <PresentationFormat>A4 용지(210x297mm)</PresentationFormat>
  <Paragraphs>1333</Paragraphs>
  <Slides>83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나눔바른고딕</vt:lpstr>
      <vt:lpstr>맑은 고딕</vt:lpstr>
      <vt:lpstr>배달의민족 도현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팀원 소개</vt:lpstr>
      <vt:lpstr>역할 분담</vt:lpstr>
      <vt:lpstr>PowerPoint 프레젠테이션</vt:lpstr>
      <vt:lpstr>프로젝트 소개</vt:lpstr>
      <vt:lpstr>프로젝트 소개</vt:lpstr>
      <vt:lpstr>프로젝트 소개</vt:lpstr>
      <vt:lpstr>PowerPoint 프레젠테이션</vt:lpstr>
      <vt:lpstr>프로젝트 소개</vt:lpstr>
      <vt:lpstr>프로젝트 소개</vt:lpstr>
      <vt:lpstr>프로젝트 소개</vt:lpstr>
      <vt:lpstr>DB 설계</vt:lpstr>
      <vt:lpstr>DB 설계</vt:lpstr>
      <vt:lpstr>DB 설계</vt:lpstr>
      <vt:lpstr>DB 설계</vt:lpstr>
      <vt:lpstr>DB 설계</vt:lpstr>
      <vt:lpstr>DB 설계</vt:lpstr>
      <vt:lpstr>DB 설계</vt:lpstr>
      <vt:lpstr>DB 설계</vt:lpstr>
      <vt:lpstr>PowerPoint 프레젠테이션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PowerPoint 프레젠테이션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PowerPoint 프레젠테이션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화면 UI 설계</vt:lpstr>
      <vt:lpstr>PowerPoint 프레젠테이션</vt:lpstr>
      <vt:lpstr>클래스 설계 </vt:lpstr>
      <vt:lpstr>클래스 설계</vt:lpstr>
      <vt:lpstr>클래스 설계</vt:lpstr>
      <vt:lpstr>클래스 설계</vt:lpstr>
      <vt:lpstr>클래스 설계</vt:lpstr>
      <vt:lpstr>DB 설계</vt:lpstr>
      <vt:lpstr>JSP 페이지 목록</vt:lpstr>
      <vt:lpstr>JSP 페이지 목록</vt:lpstr>
      <vt:lpstr>JSP 페이지 목록</vt:lpstr>
      <vt:lpstr>PowerPoint 프레젠테이션</vt:lpstr>
      <vt:lpstr>프로젝트 문제점 및 해결책</vt:lpstr>
      <vt:lpstr>프로젝트 문제점 및 해결책</vt:lpstr>
      <vt:lpstr>PowerPoint 프레젠테이션</vt:lpstr>
      <vt:lpstr>프로젝트 후기</vt:lpstr>
      <vt:lpstr>프로젝트 후기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DONGIN KIM</dc:creator>
  <cp:lastModifiedBy>YOUNG</cp:lastModifiedBy>
  <cp:revision>594</cp:revision>
  <dcterms:created xsi:type="dcterms:W3CDTF">2018-06-27T06:08:01Z</dcterms:created>
  <dcterms:modified xsi:type="dcterms:W3CDTF">2019-08-12T03:47:09Z</dcterms:modified>
</cp:coreProperties>
</file>